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heme/theme2.xml" ContentType="application/vnd.openxmlformats-officedocument.them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heme/theme3.xml" ContentType="application/vnd.openxmlformats-officedocument.them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2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3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4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5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6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7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8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9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0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1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12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13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14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15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16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17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18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19.xml" ContentType="application/vnd.openxmlformats-officedocument.presentationml.notesSlid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notesSlides/notesSlide20.xml" ContentType="application/vnd.openxmlformats-officedocument.presentationml.notesSlide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notesSlides/notesSlide21.xml" ContentType="application/vnd.openxmlformats-officedocument.presentationml.notesSlide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22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23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24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25.xml" ContentType="application/vnd.openxmlformats-officedocument.presentationml.notesSlid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690" r:id="rId2"/>
    <p:sldId id="3760" r:id="rId3"/>
    <p:sldId id="3761" r:id="rId4"/>
    <p:sldId id="3762" r:id="rId5"/>
    <p:sldId id="3743" r:id="rId6"/>
    <p:sldId id="3764" r:id="rId7"/>
    <p:sldId id="3765" r:id="rId8"/>
    <p:sldId id="3766" r:id="rId9"/>
    <p:sldId id="3767" r:id="rId10"/>
    <p:sldId id="3768" r:id="rId11"/>
    <p:sldId id="3769" r:id="rId12"/>
    <p:sldId id="3770" r:id="rId13"/>
    <p:sldId id="3771" r:id="rId14"/>
    <p:sldId id="3783" r:id="rId15"/>
    <p:sldId id="3776" r:id="rId16"/>
    <p:sldId id="3778" r:id="rId17"/>
    <p:sldId id="3779" r:id="rId18"/>
    <p:sldId id="3748" r:id="rId19"/>
    <p:sldId id="272" r:id="rId20"/>
    <p:sldId id="344" r:id="rId21"/>
    <p:sldId id="3763" r:id="rId22"/>
    <p:sldId id="3780" r:id="rId23"/>
    <p:sldId id="3773" r:id="rId24"/>
    <p:sldId id="3782" r:id="rId25"/>
    <p:sldId id="340" r:id="rId26"/>
    <p:sldId id="3774" r:id="rId27"/>
    <p:sldId id="339" r:id="rId28"/>
    <p:sldId id="366" r:id="rId29"/>
    <p:sldId id="369" r:id="rId30"/>
    <p:sldId id="370" r:id="rId31"/>
    <p:sldId id="3777" r:id="rId32"/>
    <p:sldId id="3781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custDataLst>
    <p:tags r:id="rId4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usterfolien" id="{54CF9CB4-6EDB-4AC2-9AFB-EFC6E4817A6D}">
          <p14:sldIdLst>
            <p14:sldId id="3690"/>
            <p14:sldId id="3760"/>
            <p14:sldId id="3761"/>
            <p14:sldId id="3762"/>
            <p14:sldId id="3743"/>
            <p14:sldId id="3764"/>
            <p14:sldId id="3765"/>
            <p14:sldId id="3766"/>
            <p14:sldId id="3767"/>
            <p14:sldId id="3768"/>
            <p14:sldId id="3769"/>
            <p14:sldId id="3770"/>
            <p14:sldId id="3771"/>
            <p14:sldId id="3783"/>
            <p14:sldId id="3776"/>
            <p14:sldId id="3778"/>
            <p14:sldId id="3779"/>
            <p14:sldId id="3748"/>
            <p14:sldId id="272"/>
            <p14:sldId id="344"/>
            <p14:sldId id="3763"/>
            <p14:sldId id="3780"/>
            <p14:sldId id="3773"/>
            <p14:sldId id="3782"/>
            <p14:sldId id="340"/>
            <p14:sldId id="3774"/>
            <p14:sldId id="339"/>
            <p14:sldId id="366"/>
            <p14:sldId id="369"/>
            <p14:sldId id="370"/>
            <p14:sldId id="3777"/>
            <p14:sldId id="3781"/>
          </p14:sldIdLst>
        </p14:section>
        <p14:section name="Standardabschnitt" id="{DFA7A10C-E1EB-4972-AB36-D2ACD314A82C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132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Springer" initials="S" lastIdx="18" clrIdx="1">
    <p:extLst>
      <p:ext uri="{19B8F6BF-5375-455C-9EA6-DF929625EA0E}">
        <p15:presenceInfo xmlns:p15="http://schemas.microsoft.com/office/powerpoint/2012/main" userId="Springer" providerId="None"/>
      </p:ext>
    </p:extLst>
  </p:cmAuthor>
  <p:cmAuthor id="3" name="Sebastian" initials="S" lastIdx="33" clrIdx="2">
    <p:extLst>
      <p:ext uri="{19B8F6BF-5375-455C-9EA6-DF929625EA0E}">
        <p15:presenceInfo xmlns:p15="http://schemas.microsoft.com/office/powerpoint/2012/main" userId="Sebast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01F"/>
    <a:srgbClr val="FCFAEE"/>
    <a:srgbClr val="507687"/>
    <a:srgbClr val="384B70"/>
    <a:srgbClr val="D8D2C2"/>
    <a:srgbClr val="B17457"/>
    <a:srgbClr val="8DAFC9"/>
    <a:srgbClr val="7DA4C1"/>
    <a:srgbClr val="6190B3"/>
    <a:srgbClr val="4C7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4" autoAdjust="0"/>
    <p:restoredTop sz="79468" autoAdjust="0"/>
  </p:normalViewPr>
  <p:slideViewPr>
    <p:cSldViewPr snapToGrid="0" showGuides="1">
      <p:cViewPr varScale="1">
        <p:scale>
          <a:sx n="128" d="100"/>
          <a:sy n="128" d="100"/>
        </p:scale>
        <p:origin x="3714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3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heme" Target="../theme/theme3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B6B62FD-DEA5-4016-A686-92BD436E4AF0}"/>
              </a:ext>
            </a:extLst>
          </p:cNvPr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D031BE-D109-46DC-97CA-86C8CC80DEF3}"/>
              </a:ext>
            </a:extLst>
          </p:cNvPr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92F50-EEFB-414C-A5B9-E53AB6640962}" type="datetimeFigureOut">
              <a:rPr lang="de-AT" smtClean="0">
                <a:latin typeface="Arial" panose="020B0604020202020204" pitchFamily="34" charset="0"/>
              </a:rPr>
              <a:t>25.09.2024</a:t>
            </a:fld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E70E89-9D63-4AE7-AA10-359BADF98E1C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848377-D64A-4E24-83A8-537299BF9731}"/>
              </a:ext>
            </a:extLst>
          </p:cNvPr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8C977-CDE1-48A9-8E7D-2B9A79EDCF35}" type="slidenum">
              <a:rPr lang="de-AT" smtClean="0">
                <a:latin typeface="Arial" panose="020B0604020202020204" pitchFamily="34" charset="0"/>
              </a:rPr>
              <a:t>‹Nr.›</a:t>
            </a:fld>
            <a:endParaRPr lang="de-AT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79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heme" Target="../theme/theme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116C0E1-FA71-4E92-9BA0-377972D4F09A}" type="datetimeFigureOut">
              <a:rPr lang="de-AT" smtClean="0"/>
              <a:pPr/>
              <a:t>25.09.2024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D8BEB3B-C5EA-45F3-97F0-E17E2A187F46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051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5" Type="http://schemas.openxmlformats.org/officeDocument/2006/relationships/slide" Target="../slides/slide10.xml"/><Relationship Id="rId4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5" Type="http://schemas.openxmlformats.org/officeDocument/2006/relationships/slide" Target="../slides/slide11.xml"/><Relationship Id="rId4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5" Type="http://schemas.openxmlformats.org/officeDocument/2006/relationships/slide" Target="../slides/slide12.xml"/><Relationship Id="rId4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slide" Target="../slides/slide13.xml"/><Relationship Id="rId4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slide" Target="../slides/slide15.xml"/><Relationship Id="rId4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5" Type="http://schemas.openxmlformats.org/officeDocument/2006/relationships/slide" Target="../slides/slide16.xml"/><Relationship Id="rId4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5" Type="http://schemas.openxmlformats.org/officeDocument/2006/relationships/slide" Target="../slides/slide17.xml"/><Relationship Id="rId4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5" Type="http://schemas.openxmlformats.org/officeDocument/2006/relationships/slide" Target="../slides/slide18.xml"/><Relationship Id="rId4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5" Type="http://schemas.openxmlformats.org/officeDocument/2006/relationships/slide" Target="../slides/slide19.xml"/><Relationship Id="rId4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5" Type="http://schemas.openxmlformats.org/officeDocument/2006/relationships/slide" Target="../slides/slide21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5" Type="http://schemas.openxmlformats.org/officeDocument/2006/relationships/slide" Target="../slides/slide2.xml"/><Relationship Id="rId4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5" Type="http://schemas.openxmlformats.org/officeDocument/2006/relationships/slide" Target="../slides/slide22.xml"/><Relationship Id="rId4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5" Type="http://schemas.openxmlformats.org/officeDocument/2006/relationships/slide" Target="../slides/slide23.xml"/><Relationship Id="rId4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5" Type="http://schemas.openxmlformats.org/officeDocument/2006/relationships/slide" Target="../slides/slide24.xml"/><Relationship Id="rId4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5" Type="http://schemas.openxmlformats.org/officeDocument/2006/relationships/slide" Target="../slides/slide26.xml"/><Relationship Id="rId4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5" Type="http://schemas.openxmlformats.org/officeDocument/2006/relationships/slide" Target="../slides/slide31.xml"/><Relationship Id="rId4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5" Type="http://schemas.openxmlformats.org/officeDocument/2006/relationships/slide" Target="../slides/slide32.xml"/><Relationship Id="rId4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5" Type="http://schemas.openxmlformats.org/officeDocument/2006/relationships/slide" Target="../slides/slide3.xml"/><Relationship Id="rId4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5" Type="http://schemas.openxmlformats.org/officeDocument/2006/relationships/slide" Target="../slides/slide4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slide" Target="../slides/slide5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slide" Target="../slides/slide6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5" Type="http://schemas.openxmlformats.org/officeDocument/2006/relationships/slide" Target="../slides/slide7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5" Type="http://schemas.openxmlformats.org/officeDocument/2006/relationships/slide" Target="../slides/slide8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641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28314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84008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8558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83668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5674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387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51605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9817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01559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2410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13036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511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04953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72522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50054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87775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Free on Board (FOB) shipping terms in long-term supply contracts entitles LNG off-takers full flexibility to set the final destination of the LNG deliveries.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4215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1245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211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6436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9601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36279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63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3719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2.svg"/><Relationship Id="rId5" Type="http://schemas.openxmlformats.org/officeDocument/2006/relationships/tags" Target="../tags/tag59.xml"/><Relationship Id="rId10" Type="http://schemas.openxmlformats.org/officeDocument/2006/relationships/image" Target="../media/image1.png"/><Relationship Id="rId4" Type="http://schemas.openxmlformats.org/officeDocument/2006/relationships/tags" Target="../tags/tag58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0.xml"/><Relationship Id="rId7" Type="http://schemas.openxmlformats.org/officeDocument/2006/relationships/image" Target="../media/image1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2.sv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9.xml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5.svg"/><Relationship Id="rId4" Type="http://schemas.openxmlformats.org/officeDocument/2006/relationships/tags" Target="../tags/tag14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7.sv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7.sv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10" Type="http://schemas.openxmlformats.org/officeDocument/2006/relationships/image" Target="../media/image7.svg"/><Relationship Id="rId4" Type="http://schemas.openxmlformats.org/officeDocument/2006/relationships/tags" Target="../tags/tag126.xml"/><Relationship Id="rId9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10" Type="http://schemas.openxmlformats.org/officeDocument/2006/relationships/image" Target="../media/image7.svg"/><Relationship Id="rId4" Type="http://schemas.openxmlformats.org/officeDocument/2006/relationships/tags" Target="../tags/tag133.xml"/><Relationship Id="rId9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7.svg"/><Relationship Id="rId5" Type="http://schemas.openxmlformats.org/officeDocument/2006/relationships/tags" Target="../tags/tag141.xml"/><Relationship Id="rId10" Type="http://schemas.openxmlformats.org/officeDocument/2006/relationships/image" Target="../media/image6.png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47.xml"/><Relationship Id="rId7" Type="http://schemas.openxmlformats.org/officeDocument/2006/relationships/image" Target="../media/image6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52.xml"/><Relationship Id="rId7" Type="http://schemas.openxmlformats.org/officeDocument/2006/relationships/image" Target="../media/image6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7.sv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61.xml"/><Relationship Id="rId7" Type="http://schemas.openxmlformats.org/officeDocument/2006/relationships/image" Target="../media/image6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2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2.svg"/><Relationship Id="rId4" Type="http://schemas.openxmlformats.org/officeDocument/2006/relationships/tags" Target="../tags/tag43.xml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2.svg"/><Relationship Id="rId5" Type="http://schemas.openxmlformats.org/officeDocument/2006/relationships/tags" Target="../tags/tag51.xml"/><Relationship Id="rId10" Type="http://schemas.openxmlformats.org/officeDocument/2006/relationships/image" Target="../media/image1.png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4F515961-5FE0-48A5-A350-239B3180909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577388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577388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7A5D3C4D-4D39-4C8C-BFBF-C7829831878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10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99E51E9-DC66-419A-A177-526841A9308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B3A894-6582-4131-8E80-1DD0D8D2193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44" name="Titel 43">
            <a:extLst>
              <a:ext uri="{FF2B5EF4-FFF2-40B4-BE49-F238E27FC236}">
                <a16:creationId xmlns:a16="http://schemas.microsoft.com/office/drawing/2014/main" id="{F963C0A1-5171-448F-A988-DE64FAB960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4"/>
            </p:custDataLst>
          </p:nvPr>
        </p:nvSpPr>
        <p:spPr>
          <a:xfrm>
            <a:off x="1308100" y="2628900"/>
            <a:ext cx="4464051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5" name="Textplatzhalter 6">
            <a:extLst>
              <a:ext uri="{FF2B5EF4-FFF2-40B4-BE49-F238E27FC236}">
                <a16:creationId xmlns:a16="http://schemas.microsoft.com/office/drawing/2014/main" id="{F036BFB8-13F4-45C1-A152-0C4BA80C11B8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6"/>
            </p:custDataLst>
          </p:nvPr>
        </p:nvSpPr>
        <p:spPr bwMode="gray">
          <a:xfrm>
            <a:off x="6419849" y="1549401"/>
            <a:ext cx="4464000" cy="828674"/>
          </a:xfrm>
        </p:spPr>
        <p:txBody>
          <a:bodyPr anchor="b"/>
          <a:lstStyle>
            <a:lvl1pPr marL="0" indent="0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AT" dirty="0"/>
              <a:t>Titel kurz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419849" y="2628900"/>
            <a:ext cx="4464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8" name="Textplatzhalter 6">
            <a:extLst>
              <a:ext uri="{FF2B5EF4-FFF2-40B4-BE49-F238E27FC236}">
                <a16:creationId xmlns:a16="http://schemas.microsoft.com/office/drawing/2014/main" id="{EDFB22B7-5CFA-40C9-876A-2EEB5D5B932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645802-C8CA-46DF-993F-A4B3CBA5C1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990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6F6E8048-A8A6-40D6-9F76-8C1F76FD6D3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818965-B1EA-4BB7-B603-FBD6BFB823F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4"/>
            <a:ext cx="5292725" cy="52578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7E7DD6B-7A49-46D6-9B77-F3D80A663AC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98FEE5-0E49-40F0-A7F3-0900FB3D071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C87CB-D750-4CCA-B59C-9E8CA49429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2140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8255916F-C74A-4F99-B096-58397C68C15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3A681F0-FCE5-4B65-9CC1-B94D7109D7C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2455862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3C366575-A0E1-435D-B2F7-A633BB9BA970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39015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AF7C3B0-C23A-4FDF-A6AF-F0A70F5867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F37747-6725-4A2E-9A78-7D0CB46DB2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30138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01CD9B7C-68E1-417F-A205-77F00F0A1E1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257E20E4-5915-449A-9EAF-02177CB5A4F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7069" y="2628900"/>
            <a:ext cx="10405506" cy="31035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77C37F3-41FF-4F9C-879D-61D49123C46A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1040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144BF2-C4EA-4914-B417-C39C639448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E67494-E528-4F3B-BF5C-BED8288A09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274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A3C39FBE-5949-4D36-BF84-EE4617A28BE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C00A8C0-0C94-4283-B6B6-E3602A0E62F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1209674"/>
            <a:ext cx="5292725" cy="4514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C2ADED94-8356-4555-85DB-EBCA122F7F7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AF8834E-16B1-4EE9-8DF7-FA1E2F51D0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76AD5D1-50CA-4899-9199-1E0698A407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1991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Medienplatzhalter 7">
            <a:extLst>
              <a:ext uri="{FF2B5EF4-FFF2-40B4-BE49-F238E27FC236}">
                <a16:creationId xmlns:a16="http://schemas.microsoft.com/office/drawing/2014/main" id="{9DB15156-AFEA-490A-9AB3-282980DCE6BB}"/>
              </a:ext>
            </a:extLst>
          </p:cNvPr>
          <p:cNvSpPr>
            <a:spLocks noGrp="1"/>
          </p:cNvSpPr>
          <p:nvPr>
            <p:ph type="media" sz="quarter" idx="11"/>
            <p:custDataLst>
              <p:tags r:id="rId2"/>
            </p:custDataLst>
          </p:nvPr>
        </p:nvSpPr>
        <p:spPr>
          <a:xfrm>
            <a:off x="838200" y="860793"/>
            <a:ext cx="10454640" cy="517985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Mediaclip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23AC317-B486-4CC7-B5B5-23C174489D1B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3"/>
            </p:custDataLst>
          </p:nvPr>
        </p:nvSpPr>
        <p:spPr>
          <a:xfrm>
            <a:off x="6422935" y="6082240"/>
            <a:ext cx="4869905" cy="100013"/>
          </a:xfrm>
        </p:spPr>
        <p:txBody>
          <a:bodyPr anchor="b"/>
          <a:lstStyle>
            <a:lvl1pPr marL="0" indent="0">
              <a:buNone/>
              <a:defRPr sz="8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30932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 etc.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1209676"/>
            <a:ext cx="9577388" cy="3099778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6E97C2-5489-4CD9-873E-EF97AACF8A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2525" y="4503737"/>
            <a:ext cx="4652963" cy="57308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algn="r">
              <a:defRPr sz="1600">
                <a:solidFill>
                  <a:schemeClr val="bg1"/>
                </a:solidFill>
              </a:defRPr>
            </a:lvl2pPr>
            <a:lvl3pPr algn="r">
              <a:defRPr sz="1400">
                <a:solidFill>
                  <a:schemeClr val="bg1"/>
                </a:solidFill>
              </a:defRPr>
            </a:lvl3pPr>
            <a:lvl4pPr algn="r">
              <a:defRPr sz="1400">
                <a:solidFill>
                  <a:schemeClr val="bg1"/>
                </a:solidFill>
              </a:defRPr>
            </a:lvl4pPr>
            <a:lvl5pPr algn="r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621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88835D5-7CB1-4717-895C-F6ACBDD1151E}"/>
              </a:ext>
            </a:extLst>
          </p:cNvPr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>
          <a:xfrm>
            <a:off x="0" y="0"/>
            <a:ext cx="12192000" cy="606338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42">
            <a:extLst>
              <a:ext uri="{FF2B5EF4-FFF2-40B4-BE49-F238E27FC236}">
                <a16:creationId xmlns:a16="http://schemas.microsoft.com/office/drawing/2014/main" id="{B15E41F2-9F0D-4C90-B6D3-88903F9FBD2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3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1225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nhaltsplatzhalter 50">
            <a:extLst>
              <a:ext uri="{FF2B5EF4-FFF2-40B4-BE49-F238E27FC236}">
                <a16:creationId xmlns:a16="http://schemas.microsoft.com/office/drawing/2014/main" id="{FA616A29-9F54-4E04-A2B1-9CBD31AC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288464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288464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1F96F86-EC1A-4E1A-B16C-1B22A6CC3DCF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603973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und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C768571-8F27-4801-BE51-98B18A00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sp>
        <p:nvSpPr>
          <p:cNvPr id="10" name="Inhaltsplatzhalter 50">
            <a:extLst>
              <a:ext uri="{FF2B5EF4-FFF2-40B4-BE49-F238E27FC236}">
                <a16:creationId xmlns:a16="http://schemas.microsoft.com/office/drawing/2014/main" id="{36BC36E0-5BB3-4FF7-91BE-F08527FA0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2"/>
            </p:custDataLst>
          </p:nvPr>
        </p:nvSpPr>
        <p:spPr bwMode="gray"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8F59B5-2786-498C-82D3-0A9C1CD89FA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1963" y="4301639"/>
            <a:ext cx="10134599" cy="11768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336A329-ED2F-4460-87B8-2E6D5936410D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…)</a:t>
            </a:r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A5A954F1-45CA-4DB2-A03D-24CC2A505886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4669611-45BF-4E01-AE99-8C851B6E8EC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40040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BB5D645-0874-4ED8-A93C-F4A358067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pic>
        <p:nvPicPr>
          <p:cNvPr id="50" name="Grafik 49" descr="Logo der Technischen Universität Wien">
            <a:extLst>
              <a:ext uri="{FF2B5EF4-FFF2-40B4-BE49-F238E27FC236}">
                <a16:creationId xmlns:a16="http://schemas.microsoft.com/office/drawing/2014/main" id="{B9752043-E0A7-4A49-ABCE-FA89B17A8BB8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8287" y="467692"/>
            <a:ext cx="1939882" cy="732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701E1D-9FD1-42AD-91DE-DF5BA9B4DB6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white">
          <a:xfrm>
            <a:off x="461963" y="4438899"/>
            <a:ext cx="10134599" cy="10395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29DDD8-08D2-4AD9-B5F0-E6CCC5954B07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6" name="Textplatzhalter 42">
            <a:extLst>
              <a:ext uri="{FF2B5EF4-FFF2-40B4-BE49-F238E27FC236}">
                <a16:creationId xmlns:a16="http://schemas.microsoft.com/office/drawing/2014/main" id="{065FC1A0-E07C-4B15-AC25-3575EBB8EEAA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178BDD75-53A6-43C6-8C0C-26F0514FCFC8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29687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Abschnittsüb. mit Sub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50">
            <a:extLst>
              <a:ext uri="{FF2B5EF4-FFF2-40B4-BE49-F238E27FC236}">
                <a16:creationId xmlns:a16="http://schemas.microsoft.com/office/drawing/2014/main" id="{9543D4FD-C269-424C-BFF1-0CC33766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45" name="Titel 44">
            <a:extLst>
              <a:ext uri="{FF2B5EF4-FFF2-40B4-BE49-F238E27FC236}">
                <a16:creationId xmlns:a16="http://schemas.microsoft.com/office/drawing/2014/main" id="{3516091C-A315-4CB3-88CE-6B9EB554E55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9" y="1549399"/>
            <a:ext cx="9288463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884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8FA552-E20A-45D6-9466-06CF509E5F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824437-7701-4594-9DE8-06D5133A3A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39159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C3861D-6A0E-4D97-BCA6-9F478718F3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CF8E267-CD9A-43BB-A12F-82C2525191D3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647B48-DCA4-45E1-9B45-2653E61736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E5224C-410D-4B9F-BF59-7C006D98BA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3813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1A36E86-3263-4D48-BFCA-E26CD9DAB5A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 numCol="2" spcCol="54000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A40535DB-D4B5-42FC-8954-8DE1710FC3AB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D9E9D-7157-4CE0-BAAB-69ABA24A65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198BD7-791A-4FCA-B55B-36A5C4823C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8214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D6CEAC0-C944-4C35-85FE-DD880493D9E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8101" y="1549400"/>
            <a:ext cx="446405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CA906227-8E2A-4CC2-9512-40B18BC7BB01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9849" y="1549400"/>
            <a:ext cx="446400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183A7FE6-F5FB-4D55-918B-53D8A0E35A7D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CC6A98-6ABC-499D-9FF6-E10D60E3C10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5B48A5-FBFD-449D-B880-FBE3EBB24ED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07704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5653598-50F2-40CF-AC84-D7A01191F27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03719867-2AF1-4E31-B21C-CB92983E16A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19850" y="1549400"/>
            <a:ext cx="4465638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209EDC04-5C25-482D-BDF6-9F99E0B14BD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1252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F39A128-B7D5-4E74-A458-2046F7EE6F8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58966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3FB2859-A54E-4049-8E23-3E9B56B2131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6419848" y="468438"/>
            <a:ext cx="4465639" cy="828674"/>
          </a:xfrm>
        </p:spPr>
        <p:txBody>
          <a:bodyPr anchor="t"/>
          <a:lstStyle>
            <a:lvl1pPr marL="0" indent="0">
              <a:buNone/>
              <a:defRPr sz="2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AT"/>
              <a:t>Titel kurz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6"/>
            </p:custDataLst>
          </p:nvPr>
        </p:nvSpPr>
        <p:spPr>
          <a:xfrm>
            <a:off x="6419848" y="1549400"/>
            <a:ext cx="4465639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9987B4A-92C0-46CA-8956-DD82D63D821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08276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BCD57A74-8557-43E6-AA11-A9EA05D72C3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7294D-AB76-4F34-AE16-B8A53315B53B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3"/>
            </p:custDataLst>
          </p:nvPr>
        </p:nvSpPr>
        <p:spPr>
          <a:xfrm>
            <a:off x="1306513" y="1547243"/>
            <a:ext cx="9578975" cy="338138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F57B5E7-3EEC-4208-A7DF-F23A38D8C492}"/>
              </a:ext>
            </a:extLst>
          </p:cNvPr>
          <p:cNvSpPr>
            <a:spLocks noGrp="1"/>
          </p:cNvSpPr>
          <p:nvPr>
            <p:ph sz="half" idx="18" hasCustomPrompt="1"/>
            <p:custDataLst>
              <p:tags r:id="rId4"/>
            </p:custDataLst>
          </p:nvPr>
        </p:nvSpPr>
        <p:spPr>
          <a:xfrm>
            <a:off x="1308100" y="1956817"/>
            <a:ext cx="4464051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54B1CBB-2721-4614-885C-583E3BDC6D5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C28CA6E3-ADBB-46D6-A1FC-9C929E9483AA}"/>
              </a:ext>
            </a:extLst>
          </p:cNvPr>
          <p:cNvSpPr>
            <a:spLocks noGrp="1"/>
          </p:cNvSpPr>
          <p:nvPr>
            <p:ph sz="half" idx="19" hasCustomPrompt="1"/>
            <p:custDataLst>
              <p:tags r:id="rId6"/>
            </p:custDataLst>
          </p:nvPr>
        </p:nvSpPr>
        <p:spPr>
          <a:xfrm>
            <a:off x="6419848" y="1956817"/>
            <a:ext cx="4465639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5F649EA5-E092-4F48-89BC-59787C8A4B08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4983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1A0C5AC3-D69A-452C-8ADE-D933E076B9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E5B81E50-C817-4FBC-803F-285AF00E8A2C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6DACEAC-FE72-4485-BA61-32B70B55C30B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4269F25B-1382-4303-B158-37D6475FFA54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69E1E176-0BF8-48FB-9C78-4D3C31917A0F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17CFAD3-D27F-4386-BB6A-DA7CD5FCD531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ECD8C927-8B97-4C3A-A82C-BD0BF859A3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8406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80B18DB-87A6-4902-B08F-EEEF6A4C49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24605-8FAF-42C4-8B55-1E41E515CB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64050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5"/>
            <a:ext cx="5292725" cy="5257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AAA324F2-230D-45D1-9B3D-460855588C8F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B1758-E825-49FE-BFC8-D85EC09665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8B308E-9401-4426-8362-E403648191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25947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641D741-C485-431B-AB18-BF0A3F576B6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11301B-9B7A-4FC8-899A-DA9F10DE5C8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4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5C7B036-BA63-4EF3-A22E-A1F0AF81DC5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4191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8A473-3BB1-4067-8830-F9B01DC5086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5E550-2AEE-40CC-B9A5-572A524B8A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7037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98735E1B-0541-4A0E-9FE3-B087FEBC9257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AB39C453-1E66-49C6-A96C-112E158D898D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B606A-DCE3-4B26-81CB-18C2E897C8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75537-0A25-4CFA-A3B7-13DE6D8B980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4962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3A680E4C-E350-49CA-B362-D5E27C2C70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84F57D3-A4C9-4846-A645-1B4E4C67FEE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5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8100" y="1549400"/>
            <a:ext cx="10404475" cy="4175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7D854DD-9F1E-4B53-A47D-AD1BCFA810A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100" y="5795962"/>
            <a:ext cx="10406836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46B341-2E3B-48DF-8934-61B25EEE75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F6012AB-A28A-4A12-888B-75D0EE4CAC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1445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D72A57A-0B88-47A5-963A-6E6CF2A2A7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9EF57-E6AB-4B93-AF12-7986543DEC8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423" y="468438"/>
            <a:ext cx="4458966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468438"/>
            <a:ext cx="5292725" cy="52560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388F954D-4AA6-43D6-B116-7A4DEFDE530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1A9BF-3AED-4EFD-900F-A1F61F946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AEF1F5-9CB9-45A4-A9BB-5CC1F835C7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6032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83392F52-F053-4B37-81F1-B63D0DE99D51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12C0C97-07D5-4F96-8247-518187567D1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307069" y="1549399"/>
            <a:ext cx="9289494" cy="828675"/>
          </a:xfrm>
        </p:spPr>
        <p:txBody>
          <a:bodyPr/>
          <a:lstStyle>
            <a:lvl1pPr>
              <a:defRPr/>
            </a:lvl1pPr>
          </a:lstStyle>
          <a:p>
            <a:r>
              <a:rPr lang="de-AT"/>
              <a:t>Kontaktinformationen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307070" y="3429000"/>
            <a:ext cx="9289494" cy="2455545"/>
          </a:xfrm>
        </p:spPr>
        <p:txBody>
          <a:bodyPr wrap="square"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Kontaktdaten eingeben</a:t>
            </a:r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CE00CB-9CCC-4A9D-A758-DD7AA927D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50ABF1-0BD3-4A46-9EEF-0778B9A7D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74354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9968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0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A4D9C9F8-301E-4CFC-8B8A-DEDA2C5FE76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 numCol="2" spcCol="540000"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E46D94CB-4BAE-48DA-827F-D9056A475D34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3E4034-6935-4B71-9A67-0E435E534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50658-ABE2-461D-84EF-37BA96365E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54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A7466A94-84E9-488D-9FEA-54A799BB8F6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994A365-AC87-4177-BCC2-611ADD06E3C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8" y="1549399"/>
            <a:ext cx="9578419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7069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6" name="Textplatzhalter 6">
            <a:extLst>
              <a:ext uri="{FF2B5EF4-FFF2-40B4-BE49-F238E27FC236}">
                <a16:creationId xmlns:a16="http://schemas.microsoft.com/office/drawing/2014/main" id="{914CD1B9-8EAD-4E64-B937-2191518FA7BA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8246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40AACBD9-D144-47D8-BF22-75B6B84380F3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34CED7-D00E-4574-8CD5-1FA88AC3EA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25049-6367-4C75-8FB6-5DE528AB6A1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866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F00D7A92-5520-4010-997D-C3C16905376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41BC17-C220-4886-BD60-87072EB6111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69084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690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03E22A-F459-43A1-AB6C-BD735B41F1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833629F-A04C-410B-858F-2375C6E7F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5711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6EA20A8E-3CA3-4F5D-8861-97A51D3F653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069" y="2628900"/>
            <a:ext cx="4465082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DBDE5BD8-2226-45B1-BEC6-F35C7B6AF32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24937" y="2628900"/>
            <a:ext cx="4459997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701ADA35-279E-492B-B021-30E7C8352F7A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369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 descr="Logo der Technischen Universität Wien">
            <a:extLst>
              <a:ext uri="{FF2B5EF4-FFF2-40B4-BE49-F238E27FC236}">
                <a16:creationId xmlns:a16="http://schemas.microsoft.com/office/drawing/2014/main" id="{0070AC2A-BF7C-4825-9DC2-F4E94C492039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EDB697-75F4-40C0-9433-E49B99644D2C}"/>
              </a:ext>
            </a:extLst>
          </p:cNvPr>
          <p:cNvSpPr>
            <a:spLocks noGrp="1"/>
          </p:cNvSpPr>
          <p:nvPr>
            <p:ph type="body" sz="quarter" idx="23" hasCustomPrompt="1"/>
            <p:custDataLst>
              <p:tags r:id="rId3"/>
            </p:custDataLst>
          </p:nvPr>
        </p:nvSpPr>
        <p:spPr>
          <a:xfrm>
            <a:off x="1306513" y="2635386"/>
            <a:ext cx="9578975" cy="412400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AT" dirty="0"/>
              <a:t>Zwischentitel</a:t>
            </a:r>
          </a:p>
        </p:txBody>
      </p: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9824CDBD-05FF-44D6-AFB9-1597F69DA601}"/>
              </a:ext>
            </a:extLst>
          </p:cNvPr>
          <p:cNvSpPr>
            <a:spLocks noGrp="1"/>
          </p:cNvSpPr>
          <p:nvPr>
            <p:ph sz="half" idx="21" hasCustomPrompt="1"/>
            <p:custDataLst>
              <p:tags r:id="rId4"/>
            </p:custDataLst>
          </p:nvPr>
        </p:nvSpPr>
        <p:spPr>
          <a:xfrm>
            <a:off x="1307069" y="3047786"/>
            <a:ext cx="4465082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BC4CB93-0EDA-40F6-A82A-7933C7369F6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CF7679A8-5D7D-4C63-A562-FF2DD8258D52}"/>
              </a:ext>
            </a:extLst>
          </p:cNvPr>
          <p:cNvSpPr>
            <a:spLocks noGrp="1"/>
          </p:cNvSpPr>
          <p:nvPr>
            <p:ph sz="half" idx="22" hasCustomPrompt="1"/>
            <p:custDataLst>
              <p:tags r:id="rId6"/>
            </p:custDataLst>
          </p:nvPr>
        </p:nvSpPr>
        <p:spPr>
          <a:xfrm>
            <a:off x="6424937" y="3047786"/>
            <a:ext cx="4459997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049E4546-1F5E-4098-86E2-2AC2D673901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299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4A85C70-7CAB-4F95-9075-BECE02272E9D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6BCE82C1-419A-452A-A896-A11CD5E44833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0" name="Textplatzhalter 6">
            <a:extLst>
              <a:ext uri="{FF2B5EF4-FFF2-40B4-BE49-F238E27FC236}">
                <a16:creationId xmlns:a16="http://schemas.microsoft.com/office/drawing/2014/main" id="{60062EA2-CEBE-4CD2-886F-E7499AFB7832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835A0ABB-9EF3-4E9D-B6E8-3A64CA54EFA3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1" name="Textplatzhalter 6">
            <a:extLst>
              <a:ext uri="{FF2B5EF4-FFF2-40B4-BE49-F238E27FC236}">
                <a16:creationId xmlns:a16="http://schemas.microsoft.com/office/drawing/2014/main" id="{8A0E8162-B812-4DFA-A815-61AA72E5C1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8903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5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3.xml"/><Relationship Id="rId40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EE1EB9-F30E-41CC-A5EA-1BB4036EAE50}"/>
              </a:ext>
            </a:extLst>
          </p:cNvPr>
          <p:cNvSpPr>
            <a:spLocks noGrp="1"/>
          </p:cNvSpPr>
          <p:nvPr userDrawn="1">
            <p:ph type="title"/>
            <p:custDataLst>
              <p:tags r:id="rId36"/>
            </p:custDataLst>
          </p:nvPr>
        </p:nvSpPr>
        <p:spPr bwMode="gray">
          <a:xfrm>
            <a:off x="1307069" y="1549399"/>
            <a:ext cx="10405506" cy="8286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201E79-C3C6-4E96-894F-E05A4B90D1FF}"/>
              </a:ext>
            </a:extLst>
          </p:cNvPr>
          <p:cNvSpPr>
            <a:spLocks noGrp="1"/>
          </p:cNvSpPr>
          <p:nvPr userDrawn="1">
            <p:ph type="body" idx="1"/>
            <p:custDataLst>
              <p:tags r:id="rId37"/>
            </p:custDataLst>
          </p:nvPr>
        </p:nvSpPr>
        <p:spPr bwMode="gray">
          <a:xfrm>
            <a:off x="1308100" y="2628901"/>
            <a:ext cx="10404474" cy="3086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 dirty="0"/>
              <a:t>Mastertextformat bearbeiten 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B4FDE39-4A0A-4D44-BA64-FAA4243A1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38"/>
            </p:custDataLst>
          </p:nvPr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de-AT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777435-05C2-4B0D-8378-14DDFE4E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39"/>
            </p:custDataLst>
          </p:nvPr>
        </p:nvSpPr>
        <p:spPr bwMode="white">
          <a:xfrm>
            <a:off x="461963" y="6385768"/>
            <a:ext cx="101346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DA86F-8392-48F1-84B2-3D91C8489FAC}"/>
              </a:ext>
            </a:extLst>
          </p:cNvPr>
          <p:cNvSpPr>
            <a:spLocks noGrp="1"/>
          </p:cNvSpPr>
          <p:nvPr userDrawn="1">
            <p:ph type="sldNum" sz="quarter" idx="4"/>
            <p:custDataLst>
              <p:tags r:id="rId40"/>
            </p:custDataLst>
          </p:nvPr>
        </p:nvSpPr>
        <p:spPr bwMode="white">
          <a:xfrm>
            <a:off x="10885488" y="6385768"/>
            <a:ext cx="827086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6278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7" r:id="rId4"/>
    <p:sldLayoutId id="2147483708" r:id="rId5"/>
    <p:sldLayoutId id="2147483651" r:id="rId6"/>
    <p:sldLayoutId id="2147483652" r:id="rId7"/>
    <p:sldLayoutId id="2147483752" r:id="rId8"/>
    <p:sldLayoutId id="2147483744" r:id="rId9"/>
    <p:sldLayoutId id="2147483666" r:id="rId10"/>
    <p:sldLayoutId id="2147483668" r:id="rId11"/>
    <p:sldLayoutId id="2147483669" r:id="rId12"/>
    <p:sldLayoutId id="2147483670" r:id="rId13"/>
    <p:sldLayoutId id="2147483671" r:id="rId14"/>
    <p:sldLayoutId id="2147483673" r:id="rId15"/>
    <p:sldLayoutId id="2147483745" r:id="rId16"/>
    <p:sldLayoutId id="2147483738" r:id="rId17"/>
    <p:sldLayoutId id="2147483735" r:id="rId18"/>
    <p:sldLayoutId id="2147483736" r:id="rId19"/>
    <p:sldLayoutId id="2147483737" r:id="rId20"/>
    <p:sldLayoutId id="2147483725" r:id="rId21"/>
    <p:sldLayoutId id="2147483726" r:id="rId22"/>
    <p:sldLayoutId id="2147483727" r:id="rId23"/>
    <p:sldLayoutId id="2147483729" r:id="rId24"/>
    <p:sldLayoutId id="2147483730" r:id="rId25"/>
    <p:sldLayoutId id="2147483751" r:id="rId26"/>
    <p:sldLayoutId id="2147483746" r:id="rId27"/>
    <p:sldLayoutId id="2147483731" r:id="rId28"/>
    <p:sldLayoutId id="2147483732" r:id="rId29"/>
    <p:sldLayoutId id="2147483733" r:id="rId30"/>
    <p:sldLayoutId id="2147483734" r:id="rId31"/>
    <p:sldLayoutId id="2147483707" r:id="rId32"/>
    <p:sldLayoutId id="2147483655" r:id="rId33"/>
    <p:sldLayoutId id="2147483753" r:id="rId3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271463" algn="l" defTabSz="914400" rtl="0" eaLnBrk="1" latinLnBrk="0" hangingPunct="1">
        <a:lnSpc>
          <a:spcPct val="90000"/>
        </a:lnSpc>
        <a:spcBef>
          <a:spcPts val="4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291" userDrawn="1">
          <p15:clr>
            <a:srgbClr val="F26B43"/>
          </p15:clr>
        </p15:guide>
        <p15:guide id="6" orient="horz" pos="976" userDrawn="1">
          <p15:clr>
            <a:srgbClr val="F26B43"/>
          </p15:clr>
        </p15:guide>
        <p15:guide id="7" orient="horz" pos="3198" userDrawn="1">
          <p15:clr>
            <a:srgbClr val="F26B43"/>
          </p15:clr>
        </p15:guide>
        <p15:guide id="8" orient="horz" pos="3451" userDrawn="1">
          <p15:clr>
            <a:srgbClr val="F26B43"/>
          </p15:clr>
        </p15:guide>
        <p15:guide id="9" orient="horz" pos="3714" userDrawn="1">
          <p15:clr>
            <a:srgbClr val="F26B43"/>
          </p15:clr>
        </p15:guide>
        <p15:guide id="10" pos="4044" userDrawn="1">
          <p15:clr>
            <a:srgbClr val="F26B43"/>
          </p15:clr>
        </p15:guide>
        <p15:guide id="11" pos="3636" userDrawn="1">
          <p15:clr>
            <a:srgbClr val="F26B43"/>
          </p15:clr>
        </p15:guide>
        <p15:guide id="12" orient="horz" pos="1114" userDrawn="1">
          <p15:clr>
            <a:srgbClr val="F26B43"/>
          </p15:clr>
        </p15:guide>
        <p15:guide id="13" orient="horz" pos="1498" userDrawn="1">
          <p15:clr>
            <a:srgbClr val="F26B43"/>
          </p15:clr>
        </p15:guide>
        <p15:guide id="14" orient="horz" pos="294" userDrawn="1">
          <p15:clr>
            <a:srgbClr val="F26B43"/>
          </p15:clr>
        </p15:guide>
        <p15:guide id="15" orient="horz" pos="531" userDrawn="1">
          <p15:clr>
            <a:srgbClr val="F26B43"/>
          </p15:clr>
        </p15:guide>
        <p15:guide id="16" orient="horz" pos="762" userDrawn="1">
          <p15:clr>
            <a:srgbClr val="F26B43"/>
          </p15:clr>
        </p15:guide>
        <p15:guide id="17" orient="horz" pos="1651" userDrawn="1">
          <p15:clr>
            <a:srgbClr val="F26B43"/>
          </p15:clr>
        </p15:guide>
        <p15:guide id="18" pos="824" userDrawn="1">
          <p15:clr>
            <a:srgbClr val="F26B43"/>
          </p15:clr>
        </p15:guide>
        <p15:guide id="19" pos="6675" userDrawn="1">
          <p15:clr>
            <a:srgbClr val="F26B43"/>
          </p15:clr>
        </p15:guide>
        <p15:guide id="20" orient="horz" pos="3606" userDrawn="1">
          <p15:clr>
            <a:srgbClr val="F26B43"/>
          </p15:clr>
        </p15:guide>
        <p15:guide id="21" pos="68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tags" Target="../tags/tag179.xml"/><Relationship Id="rId7" Type="http://schemas.openxmlformats.org/officeDocument/2006/relationships/hyperlink" Target="http://www.tuwien.at/" TargetMode="Externa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6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0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0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4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7" Type="http://schemas.openxmlformats.org/officeDocument/2006/relationships/image" Target="../media/image13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14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005B81B-139E-4ABA-BC60-FFFBD2A04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93" y="465614"/>
            <a:ext cx="1047077" cy="729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DC556A-B41E-4B2F-8C99-140CFA3FBFC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1963" y="4438899"/>
            <a:ext cx="10803800" cy="1039564"/>
          </a:xfrm>
        </p:spPr>
        <p:txBody>
          <a:bodyPr/>
          <a:lstStyle/>
          <a:p>
            <a:r>
              <a:rPr lang="en-US" dirty="0"/>
              <a:t>Modeling Europe’s role in the global LNG market 2040</a:t>
            </a:r>
            <a:endParaRPr lang="de-AT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7F2532-3445-42FF-A67C-2FEBC1EBE2E9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>
          <a:xfrm>
            <a:off x="461963" y="5550408"/>
            <a:ext cx="10432300" cy="345566"/>
          </a:xfrm>
        </p:spPr>
        <p:txBody>
          <a:bodyPr/>
          <a:lstStyle/>
          <a:p>
            <a:r>
              <a:rPr lang="de-AT" sz="2000" u="sng" dirty="0"/>
              <a:t>Dr. Sebastian Zwickl-Bernhard</a:t>
            </a:r>
            <a:r>
              <a:rPr lang="de-AT" sz="2000" dirty="0"/>
              <a:t>, Prof. Dr. Anne Neumann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B89FB8-9762-4BC8-84AD-DE410AA8BF61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AT" dirty="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www.tuwien.at</a:t>
            </a:r>
            <a:r>
              <a:rPr lang="de-AT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0FAC6E-A412-4138-997B-4D28AC780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89" y="465614"/>
            <a:ext cx="1047077" cy="729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644B5D9-0A96-4ABA-99EC-8C67BA434C11}"/>
              </a:ext>
            </a:extLst>
          </p:cNvPr>
          <p:cNvSpPr/>
          <p:nvPr/>
        </p:nvSpPr>
        <p:spPr>
          <a:xfrm>
            <a:off x="-2" y="6416306"/>
            <a:ext cx="9454719" cy="29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dirty="0">
                <a:solidFill>
                  <a:schemeClr val="bg1"/>
                </a:solidFill>
              </a:rPr>
              <a:t>Zwickl-Bernhard, S. and A. Neumann (2024): Modeling Europe's role in the global LNG market 2040: Balancing decarbonization goals, energy security, and geopolitical tensions. Energy, 301, 131612.</a:t>
            </a:r>
          </a:p>
        </p:txBody>
      </p:sp>
      <p:pic>
        <p:nvPicPr>
          <p:cNvPr id="11" name="Bilde 4" descr="stripe_16_9.jpg">
            <a:extLst>
              <a:ext uri="{FF2B5EF4-FFF2-40B4-BE49-F238E27FC236}">
                <a16:creationId xmlns:a16="http://schemas.microsoft.com/office/drawing/2014/main" id="{9EF6D9E3-EC13-4416-A762-C5A1DF1785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 r="-572" b="82101"/>
          <a:stretch/>
        </p:blipFill>
        <p:spPr>
          <a:xfrm>
            <a:off x="2564121" y="465612"/>
            <a:ext cx="649296" cy="72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10</a:t>
            </a:fld>
            <a:endParaRPr lang="de-AT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A3BE876-E6A6-49EC-B8CD-01991E11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004" y="431277"/>
            <a:ext cx="8954610" cy="54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3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11</a:t>
            </a:fld>
            <a:endParaRPr lang="de-AT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649FC00-2466-4C45-A7E3-06FD2709402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303934" y="308208"/>
            <a:ext cx="5969474" cy="1041197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9D4048-B892-4A66-9F4C-42491847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612" y="656947"/>
            <a:ext cx="8494776" cy="5143500"/>
          </a:xfrm>
          <a:solidFill>
            <a:srgbClr val="3E628A"/>
          </a:solidFill>
        </p:spPr>
        <p:txBody>
          <a:bodyPr anchor="ctr" anchorCtr="1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2800" b="1" dirty="0">
                <a:solidFill>
                  <a:schemeClr val="bg1"/>
                </a:solidFill>
              </a:rPr>
              <a:t>Which impact will geopolitical tensions between importing and exporting regions have on the European LNG supply if global LNG trade were  to be used as a political weapon?</a:t>
            </a:r>
          </a:p>
        </p:txBody>
      </p:sp>
    </p:spTree>
    <p:extLst>
      <p:ext uri="{BB962C8B-B14F-4D97-AF65-F5344CB8AC3E}">
        <p14:creationId xmlns:p14="http://schemas.microsoft.com/office/powerpoint/2010/main" val="29053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12</a:t>
            </a:fld>
            <a:endParaRPr lang="de-AT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6E20FFF-E3F1-4EAD-B91E-6EA9077B67B6}"/>
              </a:ext>
            </a:extLst>
          </p:cNvPr>
          <p:cNvSpPr txBox="1">
            <a:spLocks/>
          </p:cNvSpPr>
          <p:nvPr/>
        </p:nvSpPr>
        <p:spPr>
          <a:xfrm>
            <a:off x="4530571" y="490064"/>
            <a:ext cx="3130858" cy="6463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Five cases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7811406-6F50-420E-9278-5D0BAF6C1D7F}"/>
              </a:ext>
            </a:extLst>
          </p:cNvPr>
          <p:cNvGrpSpPr/>
          <p:nvPr/>
        </p:nvGrpSpPr>
        <p:grpSpPr>
          <a:xfrm>
            <a:off x="768277" y="1417098"/>
            <a:ext cx="10655445" cy="4023804"/>
            <a:chOff x="512185" y="1349405"/>
            <a:chExt cx="10655445" cy="4023804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F18A479F-F9DE-4419-8295-A1DF80BE1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896" r="29305" b="16819"/>
            <a:stretch/>
          </p:blipFill>
          <p:spPr>
            <a:xfrm>
              <a:off x="512185" y="1349406"/>
              <a:ext cx="7894968" cy="4023803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1DB7081C-9E58-4B36-B4FC-5B56DBE15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281" t="-2896" b="16819"/>
            <a:stretch/>
          </p:blipFill>
          <p:spPr>
            <a:xfrm>
              <a:off x="8407153" y="1349405"/>
              <a:ext cx="2760477" cy="4023803"/>
            </a:xfrm>
            <a:prstGeom prst="rect">
              <a:avLst/>
            </a:prstGeom>
          </p:spPr>
        </p:pic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25707F1F-1E00-44CD-B454-6DFCA7ACB835}"/>
              </a:ext>
            </a:extLst>
          </p:cNvPr>
          <p:cNvSpPr/>
          <p:nvPr/>
        </p:nvSpPr>
        <p:spPr>
          <a:xfrm>
            <a:off x="861134" y="1504765"/>
            <a:ext cx="2894120" cy="3848470"/>
          </a:xfrm>
          <a:prstGeom prst="rect">
            <a:avLst/>
          </a:prstGeom>
          <a:noFill/>
          <a:ln w="28575">
            <a:solidFill>
              <a:srgbClr val="E18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0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4354E7-544A-4DB9-8E2D-442754F289BF}"/>
              </a:ext>
            </a:extLst>
          </p:cNvPr>
          <p:cNvSpPr txBox="1"/>
          <p:nvPr/>
        </p:nvSpPr>
        <p:spPr>
          <a:xfrm>
            <a:off x="3048740" y="42699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Net Zero, scenario results</a:t>
            </a:r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3756C10-6E1B-46A0-B732-D688D89B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86" y="1178609"/>
            <a:ext cx="7621428" cy="48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93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6D8B-8154-A30C-7011-300D777E0C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wrap="square">
            <a:spAutoFit/>
          </a:bodyPr>
          <a:lstStyle/>
          <a:p>
            <a:pPr algn="ctr"/>
            <a:r>
              <a:rPr lang="nb-NO" sz="3600" dirty="0">
                <a:solidFill>
                  <a:srgbClr val="000000"/>
                </a:solidFill>
                <a:latin typeface="Arial"/>
                <a:cs typeface="Arial"/>
              </a:rPr>
              <a:t>Scenario effects, net zero</a:t>
            </a:r>
            <a:endParaRPr lang="en-GB"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EF72C-6578-617B-0AE6-B93494F52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12"/>
          <a:stretch/>
        </p:blipFill>
        <p:spPr>
          <a:xfrm>
            <a:off x="866459" y="2833140"/>
            <a:ext cx="10096796" cy="2589706"/>
          </a:xfrm>
        </p:spPr>
      </p:pic>
    </p:spTree>
    <p:extLst>
      <p:ext uri="{BB962C8B-B14F-4D97-AF65-F5344CB8AC3E}">
        <p14:creationId xmlns:p14="http://schemas.microsoft.com/office/powerpoint/2010/main" val="408199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15</a:t>
            </a:fld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4354E7-544A-4DB9-8E2D-442754F289BF}"/>
              </a:ext>
            </a:extLst>
          </p:cNvPr>
          <p:cNvSpPr txBox="1"/>
          <p:nvPr/>
        </p:nvSpPr>
        <p:spPr>
          <a:xfrm>
            <a:off x="3048740" y="42699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Effect on supply costs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473ECF-6ACB-4C1F-9EB4-D5932D587C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50099" y="2248008"/>
            <a:ext cx="4695232" cy="3051898"/>
          </a:xfrm>
          <a:noFill/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5A8369AD-CA86-4CC3-AD04-FACEDBE2F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28" y="2226942"/>
            <a:ext cx="4702438" cy="3108592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049BD84A-8D6E-4355-9109-02AFF508B49A}"/>
              </a:ext>
            </a:extLst>
          </p:cNvPr>
          <p:cNvSpPr/>
          <p:nvPr/>
        </p:nvSpPr>
        <p:spPr>
          <a:xfrm>
            <a:off x="1575798" y="1989364"/>
            <a:ext cx="3643834" cy="232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Average supply costs to Europe in 2040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12A75DB-B497-4395-8529-182BB7B9A883}"/>
              </a:ext>
            </a:extLst>
          </p:cNvPr>
          <p:cNvSpPr/>
          <p:nvPr/>
        </p:nvSpPr>
        <p:spPr>
          <a:xfrm>
            <a:off x="6752978" y="1989364"/>
            <a:ext cx="3963138" cy="232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Marginal </a:t>
            </a:r>
            <a:r>
              <a:rPr lang="nb-NO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supply</a:t>
            </a:r>
            <a:r>
              <a:rPr lang="nb-NO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costs</a:t>
            </a:r>
            <a:r>
              <a:rPr lang="nb-NO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to Europe in 2040</a:t>
            </a:r>
          </a:p>
        </p:txBody>
      </p:sp>
    </p:spTree>
    <p:extLst>
      <p:ext uri="{BB962C8B-B14F-4D97-AF65-F5344CB8AC3E}">
        <p14:creationId xmlns:p14="http://schemas.microsoft.com/office/powerpoint/2010/main" val="394517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16</a:t>
            </a:fld>
            <a:endParaRPr lang="de-AT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649FC00-2466-4C45-A7E3-06FD2709402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303934" y="308208"/>
            <a:ext cx="5969474" cy="1041197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9D4048-B892-4A66-9F4C-42491847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612" y="656947"/>
            <a:ext cx="8494776" cy="5143500"/>
          </a:xfrm>
          <a:solidFill>
            <a:srgbClr val="3E628A"/>
          </a:solidFill>
        </p:spPr>
        <p:txBody>
          <a:bodyPr anchor="ctr" anchorCtr="1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European domestic fossil gas production combined with CCS be part of the solution for covering the demand in a decarbonized European energy system?</a:t>
            </a:r>
          </a:p>
        </p:txBody>
      </p:sp>
    </p:spTree>
    <p:extLst>
      <p:ext uri="{BB962C8B-B14F-4D97-AF65-F5344CB8AC3E}">
        <p14:creationId xmlns:p14="http://schemas.microsoft.com/office/powerpoint/2010/main" val="1410041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17</a:t>
            </a:fld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4354E7-544A-4DB9-8E2D-442754F289BF}"/>
              </a:ext>
            </a:extLst>
          </p:cNvPr>
          <p:cNvSpPr txBox="1"/>
          <p:nvPr/>
        </p:nvSpPr>
        <p:spPr>
          <a:xfrm>
            <a:off x="3048740" y="426998"/>
            <a:ext cx="60945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nb-NO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European domestic production with CCS</a:t>
            </a:r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DD1BF78-6594-4524-9182-666F3C63F199}"/>
              </a:ext>
            </a:extLst>
          </p:cNvPr>
          <p:cNvGrpSpPr/>
          <p:nvPr/>
        </p:nvGrpSpPr>
        <p:grpSpPr>
          <a:xfrm>
            <a:off x="1628420" y="2348863"/>
            <a:ext cx="8935161" cy="2690952"/>
            <a:chOff x="1184054" y="2348863"/>
            <a:chExt cx="8935161" cy="2690952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7059B0A6-0544-4396-9B86-F1B9A16F2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4054" y="2348863"/>
              <a:ext cx="4233766" cy="2690952"/>
            </a:xfrm>
            <a:prstGeom prst="rect">
              <a:avLst/>
            </a:prstGeom>
          </p:spPr>
        </p:pic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730D2996-BC9B-43A0-9485-A1A7534F342C}"/>
                </a:ext>
              </a:extLst>
            </p:cNvPr>
            <p:cNvSpPr/>
            <p:nvPr/>
          </p:nvSpPr>
          <p:spPr>
            <a:xfrm>
              <a:off x="4052873" y="2570268"/>
              <a:ext cx="1233714" cy="36769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b-NO" dirty="0">
                  <a:latin typeface="Arial" panose="020B0604020202020204" pitchFamily="34" charset="0"/>
                  <a:cs typeface="Arial" panose="020B0604020202020204" pitchFamily="34" charset="0"/>
                </a:rPr>
                <a:t>Net Zero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EC9C4D1A-61E4-4CB7-828C-90BD6C40B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1505" y="2353607"/>
              <a:ext cx="4147710" cy="2646994"/>
            </a:xfrm>
            <a:prstGeom prst="rect">
              <a:avLst/>
            </a:prstGeom>
          </p:spPr>
        </p:pic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2C79250E-D89D-4BA2-A537-734657F0B24B}"/>
                </a:ext>
              </a:extLst>
            </p:cNvPr>
            <p:cNvSpPr/>
            <p:nvPr/>
          </p:nvSpPr>
          <p:spPr>
            <a:xfrm>
              <a:off x="8768395" y="2570268"/>
              <a:ext cx="1233714" cy="36769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b-NO" dirty="0">
                  <a:latin typeface="Arial" panose="020B0604020202020204" pitchFamily="34" charset="0"/>
                  <a:cs typeface="Arial" panose="020B0604020202020204" pitchFamily="34" charset="0"/>
                </a:rPr>
                <a:t>Persistent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55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8907CFC-E65A-467F-AFCC-BFAD08AE7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8D04C61-1ED0-4FCD-BC51-A48AFDB0725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/>
          <a:p>
            <a:r>
              <a:rPr lang="en-US" dirty="0"/>
              <a:t>Complexity of Europe's strategy to simultaneously meet decarbonization targets and address energy security concerns </a:t>
            </a:r>
          </a:p>
          <a:p>
            <a:r>
              <a:rPr lang="en-US" dirty="0"/>
              <a:t>Provide insights into the economic feasibility and implications of prioritizing domestic production over external LNG imports (CCS)</a:t>
            </a:r>
          </a:p>
          <a:p>
            <a:r>
              <a:rPr lang="en-US" dirty="0"/>
              <a:t>Europe has a role in the global LNG market only in an ambitious sustainable scenario</a:t>
            </a:r>
          </a:p>
          <a:p>
            <a:r>
              <a:rPr lang="en-GB" dirty="0"/>
              <a:t>African exporters become crucial stabilizers</a:t>
            </a:r>
          </a:p>
          <a:p>
            <a:r>
              <a:rPr lang="en-US" dirty="0"/>
              <a:t>As global LNG demand increases, truly stable trends or patterns in trade are diminishing</a:t>
            </a:r>
            <a:endParaRPr lang="en-US" dirty="0">
              <a:solidFill>
                <a:srgbClr val="C00000"/>
              </a:solidFill>
            </a:endParaRPr>
          </a:p>
          <a:p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9115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A8D6E1-6049-45E7-A669-EB17299D562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9" y="1549399"/>
            <a:ext cx="10405506" cy="828675"/>
          </a:xfrm>
        </p:spPr>
        <p:txBody>
          <a:bodyPr/>
          <a:lstStyle/>
          <a:p>
            <a:r>
              <a:rPr lang="de-AT" dirty="0"/>
              <a:t>Contact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F91D08-566E-4A8E-AA4F-1FD67818F0F9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07070" y="2778827"/>
            <a:ext cx="9289494" cy="2636322"/>
          </a:xfrm>
        </p:spPr>
        <p:txBody>
          <a:bodyPr anchor="b"/>
          <a:lstStyle/>
          <a:p>
            <a:r>
              <a:rPr lang="de-AT" dirty="0"/>
              <a:t>Sebastian Zwickl-Bernhard, </a:t>
            </a:r>
            <a:r>
              <a:rPr lang="de-AT" dirty="0" err="1"/>
              <a:t>Ph.D</a:t>
            </a:r>
            <a:r>
              <a:rPr lang="de-AT" dirty="0"/>
              <a:t>.</a:t>
            </a:r>
          </a:p>
          <a:p>
            <a:r>
              <a:rPr lang="de-AT" dirty="0"/>
              <a:t>Technische Universität Wien</a:t>
            </a:r>
          </a:p>
          <a:p>
            <a:r>
              <a:rPr lang="de-AT" dirty="0"/>
              <a:t>Energy Economics Group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Gußhausstraße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25 – 29 / E370-03</a:t>
            </a:r>
          </a:p>
          <a:p>
            <a:r>
              <a:rPr lang="de-AT" dirty="0"/>
              <a:t>1040 Vienna, Austria</a:t>
            </a:r>
          </a:p>
          <a:p>
            <a:r>
              <a:rPr lang="de-AT" dirty="0"/>
              <a:t>zwickl@eeg.tuwien.ac.at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67F6D3-8E61-48E9-ADFE-E4612210FDA2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6003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eck 46">
            <a:extLst>
              <a:ext uri="{FF2B5EF4-FFF2-40B4-BE49-F238E27FC236}">
                <a16:creationId xmlns:a16="http://schemas.microsoft.com/office/drawing/2014/main" id="{AC4999F6-E59B-4E38-B01C-4D0594CBA4CE}"/>
              </a:ext>
            </a:extLst>
          </p:cNvPr>
          <p:cNvSpPr/>
          <p:nvPr/>
        </p:nvSpPr>
        <p:spPr>
          <a:xfrm>
            <a:off x="2357437" y="1333500"/>
            <a:ext cx="7477125" cy="4410075"/>
          </a:xfrm>
          <a:prstGeom prst="rect">
            <a:avLst/>
          </a:prstGeom>
          <a:solidFill>
            <a:srgbClr val="50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5CA439-2AF7-44F6-BE6B-DD6EB7D4AD2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</a:t>
            </a:fld>
            <a:endParaRPr lang="de-AT" dirty="0"/>
          </a:p>
        </p:txBody>
      </p:sp>
      <p:grpSp>
        <p:nvGrpSpPr>
          <p:cNvPr id="29" name="Group 1">
            <a:extLst>
              <a:ext uri="{FF2B5EF4-FFF2-40B4-BE49-F238E27FC236}">
                <a16:creationId xmlns:a16="http://schemas.microsoft.com/office/drawing/2014/main" id="{DFB14D6C-854A-493B-977E-151A03BD8C6D}"/>
              </a:ext>
            </a:extLst>
          </p:cNvPr>
          <p:cNvGrpSpPr/>
          <p:nvPr/>
        </p:nvGrpSpPr>
        <p:grpSpPr>
          <a:xfrm>
            <a:off x="3939779" y="1918537"/>
            <a:ext cx="4312440" cy="3240000"/>
            <a:chOff x="2663398" y="732335"/>
            <a:chExt cx="4312440" cy="3240000"/>
          </a:xfrm>
          <a:solidFill>
            <a:srgbClr val="384B70"/>
          </a:solidFill>
        </p:grpSpPr>
        <p:grpSp>
          <p:nvGrpSpPr>
            <p:cNvPr id="30" name="Group 3">
              <a:extLst>
                <a:ext uri="{FF2B5EF4-FFF2-40B4-BE49-F238E27FC236}">
                  <a16:creationId xmlns:a16="http://schemas.microsoft.com/office/drawing/2014/main" id="{FE3C3E07-F66C-491C-ABBE-94CF1ECF7717}"/>
                </a:ext>
              </a:extLst>
            </p:cNvPr>
            <p:cNvGrpSpPr/>
            <p:nvPr/>
          </p:nvGrpSpPr>
          <p:grpSpPr>
            <a:xfrm>
              <a:off x="2663398" y="732335"/>
              <a:ext cx="4312440" cy="3240000"/>
              <a:chOff x="3258105" y="1811045"/>
              <a:chExt cx="4320000" cy="4320000"/>
            </a:xfrm>
            <a:grpFill/>
          </p:grpSpPr>
          <p:sp>
            <p:nvSpPr>
              <p:cNvPr id="34" name="Isosceles Triangle 7">
                <a:extLst>
                  <a:ext uri="{FF2B5EF4-FFF2-40B4-BE49-F238E27FC236}">
                    <a16:creationId xmlns:a16="http://schemas.microsoft.com/office/drawing/2014/main" id="{5D87DD86-3D51-44C2-95A3-DA9E0516BDAE}"/>
                  </a:ext>
                </a:extLst>
              </p:cNvPr>
              <p:cNvSpPr/>
              <p:nvPr/>
            </p:nvSpPr>
            <p:spPr>
              <a:xfrm>
                <a:off x="3258105" y="1811045"/>
                <a:ext cx="4320000" cy="4320000"/>
              </a:xfrm>
              <a:prstGeom prst="triangle">
                <a:avLst/>
              </a:prstGeom>
              <a:grpFill/>
              <a:ln w="25400" cap="flat" cmpd="sng" algn="ctr">
                <a:solidFill>
                  <a:srgbClr val="B8001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3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" name="Isosceles Triangle 8">
                <a:extLst>
                  <a:ext uri="{FF2B5EF4-FFF2-40B4-BE49-F238E27FC236}">
                    <a16:creationId xmlns:a16="http://schemas.microsoft.com/office/drawing/2014/main" id="{2E0C6D48-3EC4-440C-8122-ACF50DA83F6B}"/>
                  </a:ext>
                </a:extLst>
              </p:cNvPr>
              <p:cNvSpPr/>
              <p:nvPr/>
            </p:nvSpPr>
            <p:spPr>
              <a:xfrm rot="10800000">
                <a:off x="4338105" y="3971045"/>
                <a:ext cx="2160000" cy="2160000"/>
              </a:xfrm>
              <a:prstGeom prst="triangle">
                <a:avLst/>
              </a:prstGeom>
              <a:grpFill/>
              <a:ln w="25400" cap="flat" cmpd="sng" algn="ctr">
                <a:solidFill>
                  <a:srgbClr val="B8001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3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" name="Rectangle 9">
                <a:extLst>
                  <a:ext uri="{FF2B5EF4-FFF2-40B4-BE49-F238E27FC236}">
                    <a16:creationId xmlns:a16="http://schemas.microsoft.com/office/drawing/2014/main" id="{8DBD81FF-325E-4B49-A49D-02B78FD62BDF}"/>
                  </a:ext>
                </a:extLst>
              </p:cNvPr>
              <p:cNvSpPr/>
              <p:nvPr/>
            </p:nvSpPr>
            <p:spPr>
              <a:xfrm>
                <a:off x="4920701" y="4263598"/>
                <a:ext cx="994804" cy="577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/>
                <a:r>
                  <a:rPr lang="nb-NO" sz="1600" b="1" kern="0" dirty="0">
                    <a:solidFill>
                      <a:srgbClr val="FCFAE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Energy Policy</a:t>
                </a:r>
              </a:p>
            </p:txBody>
          </p:sp>
        </p:grpSp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A65CBD79-8362-4CFD-A24C-41F007465982}"/>
                </a:ext>
              </a:extLst>
            </p:cNvPr>
            <p:cNvSpPr/>
            <p:nvPr/>
          </p:nvSpPr>
          <p:spPr>
            <a:xfrm>
              <a:off x="5378435" y="3170904"/>
              <a:ext cx="1117133" cy="43278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/>
              <a:r>
                <a:rPr lang="nb-NO" sz="1600" kern="0" dirty="0">
                  <a:solidFill>
                    <a:srgbClr val="FCFAE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Supply Security</a:t>
              </a:r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373789FE-FD6A-41DF-B55F-122670267034}"/>
                </a:ext>
              </a:extLst>
            </p:cNvPr>
            <p:cNvSpPr/>
            <p:nvPr/>
          </p:nvSpPr>
          <p:spPr>
            <a:xfrm>
              <a:off x="4260794" y="1550904"/>
              <a:ext cx="1117641" cy="43278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CFAE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Sustain-ability</a:t>
              </a:r>
              <a:endPara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FCFAE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Rectangle 6">
              <a:extLst>
                <a:ext uri="{FF2B5EF4-FFF2-40B4-BE49-F238E27FC236}">
                  <a16:creationId xmlns:a16="http://schemas.microsoft.com/office/drawing/2014/main" id="{B188A91E-0C10-4D9F-800E-3F7C2ADEB103}"/>
                </a:ext>
              </a:extLst>
            </p:cNvPr>
            <p:cNvSpPr/>
            <p:nvPr/>
          </p:nvSpPr>
          <p:spPr>
            <a:xfrm>
              <a:off x="3131841" y="3170904"/>
              <a:ext cx="1117641" cy="43278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/>
              <a:r>
                <a:rPr lang="nb-NO" sz="1600" kern="0" dirty="0">
                  <a:solidFill>
                    <a:srgbClr val="FCFAE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Afford-ability</a:t>
              </a:r>
            </a:p>
          </p:txBody>
        </p:sp>
      </p:grpSp>
      <p:sp>
        <p:nvSpPr>
          <p:cNvPr id="48" name="Titel 1">
            <a:extLst>
              <a:ext uri="{FF2B5EF4-FFF2-40B4-BE49-F238E27FC236}">
                <a16:creationId xmlns:a16="http://schemas.microsoft.com/office/drawing/2014/main" id="{3F5652A9-C4E9-4ADB-945C-62D5B6B54311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3566307" y="547518"/>
            <a:ext cx="5059376" cy="6016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b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LNG‘s</a:t>
            </a:r>
            <a:r>
              <a:rPr lang="de-AT" b="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AT" b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role</a:t>
            </a:r>
            <a:r>
              <a:rPr lang="de-AT" b="0" dirty="0">
                <a:latin typeface="Cambria Math" panose="02040503050406030204" pitchFamily="18" charset="0"/>
                <a:ea typeface="Cambria Math" panose="02040503050406030204" pitchFamily="18" charset="0"/>
              </a:rPr>
              <a:t> in </a:t>
            </a:r>
            <a:r>
              <a:rPr lang="de-AT" b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the</a:t>
            </a:r>
            <a:r>
              <a:rPr lang="de-AT" b="0" dirty="0">
                <a:latin typeface="Cambria Math" panose="02040503050406030204" pitchFamily="18" charset="0"/>
                <a:ea typeface="Cambria Math" panose="02040503050406030204" pitchFamily="18" charset="0"/>
              </a:rPr>
              <a:t> clean </a:t>
            </a:r>
            <a:r>
              <a:rPr lang="de-AT" b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energy</a:t>
            </a:r>
            <a:r>
              <a:rPr lang="de-AT" b="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AT" b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transition</a:t>
            </a:r>
            <a:endParaRPr lang="de-AT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A5201C92-B4EF-4496-AA39-18BEA125303A}"/>
              </a:ext>
            </a:extLst>
          </p:cNvPr>
          <p:cNvSpPr/>
          <p:nvPr/>
        </p:nvSpPr>
        <p:spPr>
          <a:xfrm>
            <a:off x="7000875" y="1351758"/>
            <a:ext cx="2833687" cy="3149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1" u="none" strike="noStrike" kern="0" cap="none" spc="0" normalizeH="0" baseline="0" noProof="0" dirty="0">
                <a:ln>
                  <a:noFill/>
                </a:ln>
                <a:solidFill>
                  <a:srgbClr val="FCFAE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bridging technology to...</a:t>
            </a:r>
          </a:p>
        </p:txBody>
      </p:sp>
    </p:spTree>
    <p:extLst>
      <p:ext uri="{BB962C8B-B14F-4D97-AF65-F5344CB8AC3E}">
        <p14:creationId xmlns:p14="http://schemas.microsoft.com/office/powerpoint/2010/main" val="1978138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0575-F982-0284-6AAF-5150233C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0"/>
            <a:ext cx="11338560" cy="6858000"/>
          </a:xfrm>
          <a:noFill/>
        </p:spPr>
        <p:txBody>
          <a:bodyPr anchor="ctr" anchorCtr="0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Back up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id="{B7616A88-EC4E-4AF3-929B-B1097082D20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gray">
          <a:xfrm>
            <a:off x="1307069" y="1549399"/>
            <a:ext cx="10405506" cy="8286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Back </a:t>
            </a:r>
            <a:r>
              <a:rPr lang="de-AT" dirty="0" err="1"/>
              <a:t>up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03110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5CA439-2AF7-44F6-BE6B-DD6EB7D4AD2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21</a:t>
            </a:fld>
            <a:endParaRPr lang="de-AT" dirty="0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A5201C92-B4EF-4496-AA39-18BEA125303A}"/>
              </a:ext>
            </a:extLst>
          </p:cNvPr>
          <p:cNvSpPr/>
          <p:nvPr/>
        </p:nvSpPr>
        <p:spPr>
          <a:xfrm>
            <a:off x="7000875" y="1351758"/>
            <a:ext cx="2833687" cy="3149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1" u="none" strike="noStrike" kern="0" cap="none" spc="0" normalizeH="0" baseline="0" noProof="0" dirty="0">
                <a:ln>
                  <a:noFill/>
                </a:ln>
                <a:solidFill>
                  <a:srgbClr val="FCFAE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bridging technology to...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2B484117-3719-447E-A957-ED7A84466E17}"/>
              </a:ext>
            </a:extLst>
          </p:cNvPr>
          <p:cNvSpPr/>
          <p:nvPr/>
        </p:nvSpPr>
        <p:spPr>
          <a:xfrm>
            <a:off x="135257" y="6260795"/>
            <a:ext cx="10926319" cy="495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400" dirty="0">
                <a:solidFill>
                  <a:schemeClr val="bg1"/>
                </a:solidFill>
              </a:rPr>
              <a:t>Source: US DOE (2024)</a:t>
            </a:r>
          </a:p>
        </p:txBody>
      </p:sp>
      <p:pic>
        <p:nvPicPr>
          <p:cNvPr id="6" name="Picture 8" descr="A map of the world with prices">
            <a:extLst>
              <a:ext uri="{FF2B5EF4-FFF2-40B4-BE49-F238E27FC236}">
                <a16:creationId xmlns:a16="http://schemas.microsoft.com/office/drawing/2014/main" id="{53185D4E-549A-485C-B6FA-EFBE81092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049" y="1059086"/>
            <a:ext cx="8279904" cy="473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16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22</a:t>
            </a:fld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4354E7-544A-4DB9-8E2D-442754F289BF}"/>
              </a:ext>
            </a:extLst>
          </p:cNvPr>
          <p:cNvSpPr txBox="1"/>
          <p:nvPr/>
        </p:nvSpPr>
        <p:spPr>
          <a:xfrm>
            <a:off x="3048740" y="42699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Cost function</a:t>
            </a:r>
            <a:endParaRPr lang="en-US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18DC584-9EA7-4872-969A-9E5868429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32085" y="1073329"/>
            <a:ext cx="5527830" cy="4769778"/>
          </a:xfrm>
        </p:spPr>
      </p:pic>
    </p:spTree>
    <p:extLst>
      <p:ext uri="{BB962C8B-B14F-4D97-AF65-F5344CB8AC3E}">
        <p14:creationId xmlns:p14="http://schemas.microsoft.com/office/powerpoint/2010/main" val="513128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23</a:t>
            </a:fld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4354E7-544A-4DB9-8E2D-442754F289BF}"/>
              </a:ext>
            </a:extLst>
          </p:cNvPr>
          <p:cNvSpPr txBox="1"/>
          <p:nvPr/>
        </p:nvSpPr>
        <p:spPr>
          <a:xfrm>
            <a:off x="1769616" y="426998"/>
            <a:ext cx="8652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Persistent, scenario results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86946-387D-46F9-9417-90FE79108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094" y="1129599"/>
            <a:ext cx="7125812" cy="45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17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24</a:t>
            </a:fld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4354E7-544A-4DB9-8E2D-442754F289BF}"/>
              </a:ext>
            </a:extLst>
          </p:cNvPr>
          <p:cNvSpPr txBox="1"/>
          <p:nvPr/>
        </p:nvSpPr>
        <p:spPr>
          <a:xfrm>
            <a:off x="3048740" y="42699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Scenario effect, Net Zero</a:t>
            </a:r>
            <a:endParaRPr lang="en-US" dirty="0"/>
          </a:p>
        </p:txBody>
      </p:sp>
      <p:graphicFrame>
        <p:nvGraphicFramePr>
          <p:cNvPr id="6" name="Tabelle 1">
            <a:extLst>
              <a:ext uri="{FF2B5EF4-FFF2-40B4-BE49-F238E27FC236}">
                <a16:creationId xmlns:a16="http://schemas.microsoft.com/office/drawing/2014/main" id="{65109C70-752E-4011-87DD-8C565222B805}"/>
              </a:ext>
            </a:extLst>
          </p:cNvPr>
          <p:cNvGraphicFramePr>
            <a:graphicFrameLocks noGrp="1"/>
          </p:cNvGraphicFramePr>
          <p:nvPr/>
        </p:nvGraphicFramePr>
        <p:xfrm>
          <a:off x="1645328" y="1580226"/>
          <a:ext cx="8901344" cy="3870131"/>
        </p:xfrm>
        <a:graphic>
          <a:graphicData uri="http://schemas.openxmlformats.org/drawingml/2006/table">
            <a:tbl>
              <a:tblPr firstRow="1" bandRow="1"/>
              <a:tblGrid>
                <a:gridCol w="1742884">
                  <a:extLst>
                    <a:ext uri="{9D8B030D-6E8A-4147-A177-3AD203B41FA5}">
                      <a16:colId xmlns:a16="http://schemas.microsoft.com/office/drawing/2014/main" val="1106076013"/>
                    </a:ext>
                  </a:extLst>
                </a:gridCol>
                <a:gridCol w="1444044">
                  <a:extLst>
                    <a:ext uri="{9D8B030D-6E8A-4147-A177-3AD203B41FA5}">
                      <a16:colId xmlns:a16="http://schemas.microsoft.com/office/drawing/2014/main" val="2025456766"/>
                    </a:ext>
                  </a:extLst>
                </a:gridCol>
                <a:gridCol w="1400413">
                  <a:extLst>
                    <a:ext uri="{9D8B030D-6E8A-4147-A177-3AD203B41FA5}">
                      <a16:colId xmlns:a16="http://schemas.microsoft.com/office/drawing/2014/main" val="219452199"/>
                    </a:ext>
                  </a:extLst>
                </a:gridCol>
                <a:gridCol w="1479411">
                  <a:extLst>
                    <a:ext uri="{9D8B030D-6E8A-4147-A177-3AD203B41FA5}">
                      <a16:colId xmlns:a16="http://schemas.microsoft.com/office/drawing/2014/main" val="3258504152"/>
                    </a:ext>
                  </a:extLst>
                </a:gridCol>
                <a:gridCol w="1415146">
                  <a:extLst>
                    <a:ext uri="{9D8B030D-6E8A-4147-A177-3AD203B41FA5}">
                      <a16:colId xmlns:a16="http://schemas.microsoft.com/office/drawing/2014/main" val="2599271457"/>
                    </a:ext>
                  </a:extLst>
                </a:gridCol>
                <a:gridCol w="1419446">
                  <a:extLst>
                    <a:ext uri="{9D8B030D-6E8A-4147-A177-3AD203B41FA5}">
                      <a16:colId xmlns:a16="http://schemas.microsoft.com/office/drawing/2014/main" val="3789628321"/>
                    </a:ext>
                  </a:extLst>
                </a:gridCol>
              </a:tblGrid>
              <a:tr h="582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Diversify imports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28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High price ME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28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No exports from Africa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28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Panama canal closed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28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Russia to Asia only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2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112915"/>
                  </a:ext>
                </a:extLst>
              </a:tr>
              <a:tr h="4689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Algeria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↓↓↓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548107"/>
                  </a:ext>
                </a:extLst>
              </a:tr>
              <a:tr h="4660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Nigeria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/>
                        <a:t>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↓↓↓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/>
                        <a:t>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739699"/>
                  </a:ext>
                </a:extLst>
              </a:tr>
              <a:tr h="4660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Other Africa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49821"/>
                  </a:ext>
                </a:extLst>
              </a:tr>
              <a:tr h="4660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Other Europe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↓↓↓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312244"/>
                  </a:ext>
                </a:extLst>
              </a:tr>
              <a:tr h="4660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Qatar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627045"/>
                  </a:ext>
                </a:extLst>
              </a:tr>
              <a:tr h="4660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T &amp; 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460026"/>
                  </a:ext>
                </a:extLst>
              </a:tr>
              <a:tr h="4885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USA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56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45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6D8B-8154-A30C-7011-300D777E0C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wrap="square">
            <a:spAutoFit/>
          </a:bodyPr>
          <a:lstStyle/>
          <a:p>
            <a:pPr algn="ctr"/>
            <a:r>
              <a:rPr lang="nb-NO" sz="3600" dirty="0">
                <a:solidFill>
                  <a:srgbClr val="000000"/>
                </a:solidFill>
                <a:latin typeface="Arial"/>
                <a:cs typeface="Arial"/>
              </a:rPr>
              <a:t>Scenario effects, net zero</a:t>
            </a:r>
            <a:endParaRPr lang="en-GB"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EF72C-6578-617B-0AE6-B93494F52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12"/>
          <a:stretch/>
        </p:blipFill>
        <p:spPr>
          <a:xfrm>
            <a:off x="866459" y="2833140"/>
            <a:ext cx="10096796" cy="2589706"/>
          </a:xfrm>
        </p:spPr>
      </p:pic>
    </p:spTree>
    <p:extLst>
      <p:ext uri="{BB962C8B-B14F-4D97-AF65-F5344CB8AC3E}">
        <p14:creationId xmlns:p14="http://schemas.microsoft.com/office/powerpoint/2010/main" val="203239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26</a:t>
            </a:fld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4354E7-544A-4DB9-8E2D-442754F289BF}"/>
              </a:ext>
            </a:extLst>
          </p:cNvPr>
          <p:cNvSpPr txBox="1"/>
          <p:nvPr/>
        </p:nvSpPr>
        <p:spPr>
          <a:xfrm>
            <a:off x="2293398" y="426998"/>
            <a:ext cx="7605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Scenario effects, Persistent</a:t>
            </a:r>
            <a:endParaRPr lang="en-US" dirty="0"/>
          </a:p>
        </p:txBody>
      </p:sp>
      <p:graphicFrame>
        <p:nvGraphicFramePr>
          <p:cNvPr id="6" name="Tabelle 1">
            <a:extLst>
              <a:ext uri="{FF2B5EF4-FFF2-40B4-BE49-F238E27FC236}">
                <a16:creationId xmlns:a16="http://schemas.microsoft.com/office/drawing/2014/main" id="{65109C70-752E-4011-87DD-8C565222B805}"/>
              </a:ext>
            </a:extLst>
          </p:cNvPr>
          <p:cNvGraphicFramePr>
            <a:graphicFrameLocks noGrp="1"/>
          </p:cNvGraphicFramePr>
          <p:nvPr/>
        </p:nvGraphicFramePr>
        <p:xfrm>
          <a:off x="1645328" y="1580226"/>
          <a:ext cx="8901344" cy="3870131"/>
        </p:xfrm>
        <a:graphic>
          <a:graphicData uri="http://schemas.openxmlformats.org/drawingml/2006/table">
            <a:tbl>
              <a:tblPr firstRow="1" bandRow="1"/>
              <a:tblGrid>
                <a:gridCol w="1742884">
                  <a:extLst>
                    <a:ext uri="{9D8B030D-6E8A-4147-A177-3AD203B41FA5}">
                      <a16:colId xmlns:a16="http://schemas.microsoft.com/office/drawing/2014/main" val="1106076013"/>
                    </a:ext>
                  </a:extLst>
                </a:gridCol>
                <a:gridCol w="1444044">
                  <a:extLst>
                    <a:ext uri="{9D8B030D-6E8A-4147-A177-3AD203B41FA5}">
                      <a16:colId xmlns:a16="http://schemas.microsoft.com/office/drawing/2014/main" val="2025456766"/>
                    </a:ext>
                  </a:extLst>
                </a:gridCol>
                <a:gridCol w="1400413">
                  <a:extLst>
                    <a:ext uri="{9D8B030D-6E8A-4147-A177-3AD203B41FA5}">
                      <a16:colId xmlns:a16="http://schemas.microsoft.com/office/drawing/2014/main" val="219452199"/>
                    </a:ext>
                  </a:extLst>
                </a:gridCol>
                <a:gridCol w="1479411">
                  <a:extLst>
                    <a:ext uri="{9D8B030D-6E8A-4147-A177-3AD203B41FA5}">
                      <a16:colId xmlns:a16="http://schemas.microsoft.com/office/drawing/2014/main" val="3258504152"/>
                    </a:ext>
                  </a:extLst>
                </a:gridCol>
                <a:gridCol w="1415146">
                  <a:extLst>
                    <a:ext uri="{9D8B030D-6E8A-4147-A177-3AD203B41FA5}">
                      <a16:colId xmlns:a16="http://schemas.microsoft.com/office/drawing/2014/main" val="2599271457"/>
                    </a:ext>
                  </a:extLst>
                </a:gridCol>
                <a:gridCol w="1419446">
                  <a:extLst>
                    <a:ext uri="{9D8B030D-6E8A-4147-A177-3AD203B41FA5}">
                      <a16:colId xmlns:a16="http://schemas.microsoft.com/office/drawing/2014/main" val="3789628321"/>
                    </a:ext>
                  </a:extLst>
                </a:gridCol>
              </a:tblGrid>
              <a:tr h="582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Diversify imports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28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High price ME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28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No exports from Africa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28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Panama canal closed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28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Russia to Asia only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2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112915"/>
                  </a:ext>
                </a:extLst>
              </a:tr>
              <a:tr h="4689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Algeria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↓↓↓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548107"/>
                  </a:ext>
                </a:extLst>
              </a:tr>
              <a:tr h="4660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Nigeria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/>
                        <a:t>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↓↓↓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/>
                        <a:t>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739699"/>
                  </a:ext>
                </a:extLst>
              </a:tr>
              <a:tr h="4660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Other Africa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49821"/>
                  </a:ext>
                </a:extLst>
              </a:tr>
              <a:tr h="4660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Other Europe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↓↓↓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312244"/>
                  </a:ext>
                </a:extLst>
              </a:tr>
              <a:tr h="4660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Qatar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627045"/>
                  </a:ext>
                </a:extLst>
              </a:tr>
              <a:tr h="4660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T &amp; 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460026"/>
                  </a:ext>
                </a:extLst>
              </a:tr>
              <a:tr h="4885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200" dirty="0"/>
                        <a:t>USA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↑↑↑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56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44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5E98-11C9-D73E-889A-23788E0845A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wrap="square" lIns="0" tIns="0" rIns="0" bIns="0" rtlCol="0" anchor="b">
            <a:spAutoFit/>
          </a:bodyPr>
          <a:lstStyle/>
          <a:p>
            <a:pPr algn="ctr"/>
            <a:r>
              <a:rPr lang="nb-NO" sz="3600" dirty="0">
                <a:solidFill>
                  <a:srgbClr val="000000"/>
                </a:solidFill>
                <a:latin typeface="Arial"/>
                <a:cs typeface="Arial"/>
              </a:rPr>
              <a:t>Scenario effects, persistent</a:t>
            </a:r>
            <a:endParaRPr lang="en-GB"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7EA7B-13AF-7F3E-F267-654B22968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05"/>
          <a:stretch/>
        </p:blipFill>
        <p:spPr>
          <a:xfrm>
            <a:off x="1108347" y="2870616"/>
            <a:ext cx="9687970" cy="2732114"/>
          </a:xfrm>
        </p:spPr>
      </p:pic>
    </p:spTree>
    <p:extLst>
      <p:ext uri="{BB962C8B-B14F-4D97-AF65-F5344CB8AC3E}">
        <p14:creationId xmlns:p14="http://schemas.microsoft.com/office/powerpoint/2010/main" val="284482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E9EEE-656B-B439-62D5-0BFA8980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065" y="439688"/>
            <a:ext cx="9289498" cy="828675"/>
          </a:xfrm>
          <a:noFill/>
        </p:spPr>
        <p:txBody>
          <a:bodyPr vert="horz" wrap="square" lIns="0" tIns="0" rIns="0" bIns="0" rtlCol="0" anchor="b">
            <a:spAutoFit/>
          </a:bodyPr>
          <a:lstStyle/>
          <a:p>
            <a:pPr algn="ctr"/>
            <a:r>
              <a:rPr lang="nb-NO" sz="3600" dirty="0">
                <a:solidFill>
                  <a:srgbClr val="000000"/>
                </a:solidFill>
                <a:latin typeface="Arial"/>
                <a:cs typeface="Arial"/>
              </a:rPr>
              <a:t>Monte Carlo, average costs</a:t>
            </a:r>
            <a:endParaRPr lang="en-GB"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4C062-8378-7E85-9C77-7A193448F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446768" y="1737565"/>
            <a:ext cx="9011128" cy="3866234"/>
          </a:xfrm>
        </p:spPr>
      </p:pic>
    </p:spTree>
    <p:extLst>
      <p:ext uri="{BB962C8B-B14F-4D97-AF65-F5344CB8AC3E}">
        <p14:creationId xmlns:p14="http://schemas.microsoft.com/office/powerpoint/2010/main" val="136114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E9EEE-656B-B439-62D5-0BFA8980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065" y="421931"/>
            <a:ext cx="9289498" cy="828675"/>
          </a:xfrm>
          <a:noFill/>
        </p:spPr>
        <p:txBody>
          <a:bodyPr vert="horz" wrap="square" lIns="0" tIns="0" rIns="0" bIns="0" rtlCol="0" anchor="b">
            <a:spAutoFit/>
          </a:bodyPr>
          <a:lstStyle/>
          <a:p>
            <a:pPr algn="ctr"/>
            <a:r>
              <a:rPr lang="nb-NO" sz="3600" dirty="0">
                <a:solidFill>
                  <a:srgbClr val="000000"/>
                </a:solidFill>
                <a:latin typeface="Arial"/>
                <a:cs typeface="Arial"/>
              </a:rPr>
              <a:t>Monte Carlo, marginal costs</a:t>
            </a:r>
            <a:endParaRPr lang="en-GB"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5A313-4B2E-6CD9-48C4-E4A23D8DB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739" y="1776492"/>
            <a:ext cx="9082150" cy="3912674"/>
          </a:xfrm>
        </p:spPr>
      </p:pic>
    </p:spTree>
    <p:extLst>
      <p:ext uri="{BB962C8B-B14F-4D97-AF65-F5344CB8AC3E}">
        <p14:creationId xmlns:p14="http://schemas.microsoft.com/office/powerpoint/2010/main" val="101406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5CA439-2AF7-44F6-BE6B-DD6EB7D4AD2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</a:t>
            </a:fld>
            <a:endParaRPr lang="de-AT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FB02A4B-A3F3-48E9-8E31-E95918C84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44" y="1039689"/>
            <a:ext cx="5314702" cy="4777422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213118C4-5917-4875-A01B-E1C0E71FAD65}"/>
              </a:ext>
            </a:extLst>
          </p:cNvPr>
          <p:cNvSpPr/>
          <p:nvPr/>
        </p:nvSpPr>
        <p:spPr>
          <a:xfrm>
            <a:off x="135258" y="6430068"/>
            <a:ext cx="8445624" cy="19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400" dirty="0">
                <a:solidFill>
                  <a:schemeClr val="bg1"/>
                </a:solidFill>
              </a:rPr>
              <a:t>Source: </a:t>
            </a:r>
            <a:r>
              <a:rPr lang="en-GB" sz="1400" dirty="0">
                <a:solidFill>
                  <a:schemeClr val="bg1"/>
                </a:solidFill>
              </a:rPr>
              <a:t>Factsheet EU-U.S. LNG Trade, </a:t>
            </a:r>
            <a:r>
              <a:rPr lang="nb-NO" sz="1400" dirty="0">
                <a:solidFill>
                  <a:schemeClr val="bg1"/>
                </a:solidFill>
              </a:rPr>
              <a:t>EC (2022).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C0BA9B90-1A46-4048-B469-39ECA8BB9199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6614679" y="659080"/>
            <a:ext cx="4951888" cy="5270485"/>
          </a:xfrm>
        </p:spPr>
        <p:txBody>
          <a:bodyPr anchor="ctr"/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U.S. LNG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along with supplies from other exporters, presents a viable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alternative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to pipeline-based gas imports from Russia in both the short and medium term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LNG contracts are frequently associated with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more flexible pricing mechanisms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in contrast to the traditional oil-indexed gas agreements that have dominated the market.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Beyond cost,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environmental concerns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including methane emissions from LNG production and shipping, have raised concerns.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93FE78-51A5-468F-BF5A-2B50B51B72F5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gray">
          <a:xfrm>
            <a:off x="135258" y="290346"/>
            <a:ext cx="5969474" cy="749344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b="0" dirty="0">
                <a:latin typeface="Cambria Math" panose="02040503050406030204" pitchFamily="18" charset="0"/>
                <a:ea typeface="Cambria Math" panose="02040503050406030204" pitchFamily="18" charset="0"/>
              </a:rPr>
              <a:t>European LNG </a:t>
            </a:r>
            <a:r>
              <a:rPr 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248621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E9EEE-656B-B439-62D5-0BFA8980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065" y="404179"/>
            <a:ext cx="9289498" cy="828675"/>
          </a:xfrm>
          <a:noFill/>
        </p:spPr>
        <p:txBody>
          <a:bodyPr vert="horz" wrap="square" lIns="0" tIns="0" rIns="0" bIns="0" rtlCol="0" anchor="b">
            <a:spAutoFit/>
          </a:bodyPr>
          <a:lstStyle/>
          <a:p>
            <a:pPr algn="ctr"/>
            <a:r>
              <a:rPr lang="nb-NO" sz="3600" dirty="0">
                <a:solidFill>
                  <a:srgbClr val="000000"/>
                </a:solidFill>
                <a:latin typeface="Arial"/>
                <a:cs typeface="Arial"/>
              </a:rPr>
              <a:t>Monte Carlo, domestic with CCS</a:t>
            </a:r>
            <a:endParaRPr lang="en-GB"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D0F1C-C65C-D642-45B2-8A124224F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061986" y="1387294"/>
            <a:ext cx="5779656" cy="4408668"/>
          </a:xfrm>
        </p:spPr>
      </p:pic>
    </p:spTree>
    <p:extLst>
      <p:ext uri="{BB962C8B-B14F-4D97-AF65-F5344CB8AC3E}">
        <p14:creationId xmlns:p14="http://schemas.microsoft.com/office/powerpoint/2010/main" val="1110650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31</a:t>
            </a:fld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4354E7-544A-4DB9-8E2D-442754F289BF}"/>
              </a:ext>
            </a:extLst>
          </p:cNvPr>
          <p:cNvSpPr txBox="1"/>
          <p:nvPr/>
        </p:nvSpPr>
        <p:spPr>
          <a:xfrm>
            <a:off x="2293398" y="426998"/>
            <a:ext cx="7605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nb-NO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Summary of findings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1BE8E9DA-5F1B-4E48-A9E6-6681E767D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21761" y="1327656"/>
            <a:ext cx="7148478" cy="4596100"/>
          </a:xfrm>
        </p:spPr>
      </p:pic>
    </p:spTree>
    <p:extLst>
      <p:ext uri="{BB962C8B-B14F-4D97-AF65-F5344CB8AC3E}">
        <p14:creationId xmlns:p14="http://schemas.microsoft.com/office/powerpoint/2010/main" val="4019493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32</a:t>
            </a:fld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4354E7-544A-4DB9-8E2D-442754F289BF}"/>
              </a:ext>
            </a:extLst>
          </p:cNvPr>
          <p:cNvSpPr txBox="1"/>
          <p:nvPr/>
        </p:nvSpPr>
        <p:spPr>
          <a:xfrm>
            <a:off x="2293398" y="426998"/>
            <a:ext cx="7605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nb-NO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Exposure to the LNG spot market und er the REPowerEU scenario by 2030 (bcm)</a:t>
            </a:r>
            <a:endParaRPr lang="en-US" sz="2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55A331-3568-42C1-ACFA-D03DC0C950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3"/>
          <a:stretch/>
        </p:blipFill>
        <p:spPr>
          <a:xfrm>
            <a:off x="1694213" y="1356315"/>
            <a:ext cx="8803574" cy="46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4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5CA439-2AF7-44F6-BE6B-DD6EB7D4AD2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4</a:t>
            </a:fld>
            <a:endParaRPr lang="de-AT" dirty="0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A5201C92-B4EF-4496-AA39-18BEA125303A}"/>
              </a:ext>
            </a:extLst>
          </p:cNvPr>
          <p:cNvSpPr/>
          <p:nvPr/>
        </p:nvSpPr>
        <p:spPr>
          <a:xfrm>
            <a:off x="7000875" y="1351758"/>
            <a:ext cx="2833687" cy="3149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1" u="none" strike="noStrike" kern="0" cap="none" spc="0" normalizeH="0" baseline="0" noProof="0" dirty="0">
                <a:ln>
                  <a:noFill/>
                </a:ln>
                <a:solidFill>
                  <a:srgbClr val="FCFAE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bridging technology to...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71CC25-DF94-4D72-AA19-5FFF36D901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6112"/>
          <a:stretch/>
        </p:blipFill>
        <p:spPr>
          <a:xfrm>
            <a:off x="2044823" y="974482"/>
            <a:ext cx="8102354" cy="4909036"/>
          </a:xfrm>
          <a:prstGeom prst="rect">
            <a:avLst/>
          </a:prstGeom>
        </p:spPr>
      </p:pic>
      <p:sp>
        <p:nvSpPr>
          <p:cNvPr id="16" name="Rectangle 5">
            <a:extLst>
              <a:ext uri="{FF2B5EF4-FFF2-40B4-BE49-F238E27FC236}">
                <a16:creationId xmlns:a16="http://schemas.microsoft.com/office/drawing/2014/main" id="{2B484117-3719-447E-A957-ED7A84466E17}"/>
              </a:ext>
            </a:extLst>
          </p:cNvPr>
          <p:cNvSpPr/>
          <p:nvPr/>
        </p:nvSpPr>
        <p:spPr>
          <a:xfrm>
            <a:off x="135257" y="6260795"/>
            <a:ext cx="10926319" cy="495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200" dirty="0">
                <a:solidFill>
                  <a:schemeClr val="bg1"/>
                </a:solidFill>
              </a:rPr>
              <a:t>Source: </a:t>
            </a:r>
            <a:r>
              <a:rPr lang="de-AT" sz="1200" dirty="0" err="1">
                <a:solidFill>
                  <a:schemeClr val="bg1"/>
                </a:solidFill>
              </a:rPr>
              <a:t>Polskie</a:t>
            </a:r>
            <a:r>
              <a:rPr lang="de-AT" sz="1200" dirty="0">
                <a:solidFill>
                  <a:schemeClr val="bg1"/>
                </a:solidFill>
              </a:rPr>
              <a:t> </a:t>
            </a:r>
            <a:r>
              <a:rPr lang="de-AT" sz="1200" dirty="0" err="1">
                <a:solidFill>
                  <a:schemeClr val="bg1"/>
                </a:solidFill>
              </a:rPr>
              <a:t>Górnictwo</a:t>
            </a:r>
            <a:r>
              <a:rPr lang="de-AT" sz="1200" dirty="0">
                <a:solidFill>
                  <a:schemeClr val="bg1"/>
                </a:solidFill>
              </a:rPr>
              <a:t> </a:t>
            </a:r>
            <a:r>
              <a:rPr lang="de-AT" sz="1200" dirty="0" err="1">
                <a:solidFill>
                  <a:schemeClr val="bg1"/>
                </a:solidFill>
              </a:rPr>
              <a:t>Naftowe</a:t>
            </a:r>
            <a:r>
              <a:rPr lang="de-AT" sz="1200" dirty="0">
                <a:solidFill>
                  <a:schemeClr val="bg1"/>
                </a:solidFill>
              </a:rPr>
              <a:t> i </a:t>
            </a:r>
            <a:r>
              <a:rPr lang="de-AT" sz="1200" dirty="0" err="1">
                <a:solidFill>
                  <a:schemeClr val="bg1"/>
                </a:solidFill>
              </a:rPr>
              <a:t>Gazownictwo</a:t>
            </a:r>
            <a:r>
              <a:rPr lang="de-AT" sz="1200" dirty="0">
                <a:solidFill>
                  <a:schemeClr val="bg1"/>
                </a:solidFill>
              </a:rPr>
              <a:t>, and PKN ORLEN. "Gas Imports </a:t>
            </a:r>
            <a:r>
              <a:rPr lang="de-AT" sz="1200" dirty="0" err="1">
                <a:solidFill>
                  <a:schemeClr val="bg1"/>
                </a:solidFill>
              </a:rPr>
              <a:t>from</a:t>
            </a:r>
            <a:r>
              <a:rPr lang="de-AT" sz="1200" dirty="0">
                <a:solidFill>
                  <a:schemeClr val="bg1"/>
                </a:solidFill>
              </a:rPr>
              <a:t> The East and </a:t>
            </a:r>
            <a:r>
              <a:rPr lang="de-AT" sz="1200" dirty="0" err="1">
                <a:solidFill>
                  <a:schemeClr val="bg1"/>
                </a:solidFill>
              </a:rPr>
              <a:t>Liquefied</a:t>
            </a:r>
            <a:r>
              <a:rPr lang="de-AT" sz="1200" dirty="0">
                <a:solidFill>
                  <a:schemeClr val="bg1"/>
                </a:solidFill>
              </a:rPr>
              <a:t> Natural Gas (</a:t>
            </a:r>
            <a:r>
              <a:rPr lang="de-AT" sz="1200" dirty="0" err="1">
                <a:solidFill>
                  <a:schemeClr val="bg1"/>
                </a:solidFill>
              </a:rPr>
              <a:t>Lng</a:t>
            </a:r>
            <a:r>
              <a:rPr lang="de-AT" sz="1200" dirty="0">
                <a:solidFill>
                  <a:schemeClr val="bg1"/>
                </a:solidFill>
              </a:rPr>
              <a:t>) Imports </a:t>
            </a:r>
            <a:r>
              <a:rPr lang="de-AT" sz="1200" dirty="0" err="1">
                <a:solidFill>
                  <a:schemeClr val="bg1"/>
                </a:solidFill>
              </a:rPr>
              <a:t>to</a:t>
            </a:r>
            <a:r>
              <a:rPr lang="de-AT" sz="1200" dirty="0">
                <a:solidFill>
                  <a:schemeClr val="bg1"/>
                </a:solidFill>
              </a:rPr>
              <a:t> </a:t>
            </a:r>
            <a:r>
              <a:rPr lang="de-AT" sz="1200" dirty="0" err="1">
                <a:solidFill>
                  <a:schemeClr val="bg1"/>
                </a:solidFill>
              </a:rPr>
              <a:t>Poland</a:t>
            </a:r>
            <a:r>
              <a:rPr lang="de-AT" sz="1200" dirty="0">
                <a:solidFill>
                  <a:schemeClr val="bg1"/>
                </a:solidFill>
              </a:rPr>
              <a:t> </a:t>
            </a:r>
            <a:r>
              <a:rPr lang="de-AT" sz="1200" dirty="0" err="1">
                <a:solidFill>
                  <a:schemeClr val="bg1"/>
                </a:solidFill>
              </a:rPr>
              <a:t>from</a:t>
            </a:r>
            <a:r>
              <a:rPr lang="de-AT" sz="1200" dirty="0">
                <a:solidFill>
                  <a:schemeClr val="bg1"/>
                </a:solidFill>
              </a:rPr>
              <a:t> 2016 </a:t>
            </a:r>
            <a:r>
              <a:rPr lang="de-AT" sz="1200" dirty="0" err="1">
                <a:solidFill>
                  <a:schemeClr val="bg1"/>
                </a:solidFill>
              </a:rPr>
              <a:t>to</a:t>
            </a:r>
            <a:r>
              <a:rPr lang="de-AT" sz="1200" dirty="0">
                <a:solidFill>
                  <a:schemeClr val="bg1"/>
                </a:solidFill>
              </a:rPr>
              <a:t> 2023 (in Billion </a:t>
            </a:r>
            <a:r>
              <a:rPr lang="de-AT" sz="1200" dirty="0" err="1">
                <a:solidFill>
                  <a:schemeClr val="bg1"/>
                </a:solidFill>
              </a:rPr>
              <a:t>Cubic</a:t>
            </a:r>
            <a:r>
              <a:rPr lang="de-AT" sz="1200" dirty="0">
                <a:solidFill>
                  <a:schemeClr val="bg1"/>
                </a:solidFill>
              </a:rPr>
              <a:t> Meters)." Statista, Statista Inc., 1 Mar 2024, https://www.statista.com/statistics/1003193/poland-gas-and-lng-import-s/</a:t>
            </a:r>
            <a:endParaRPr lang="nb-NO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6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5</a:t>
            </a:fld>
            <a:endParaRPr lang="de-AT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649FC00-2466-4C45-A7E3-06FD2709402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303934" y="308208"/>
            <a:ext cx="5969474" cy="1041197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9D4048-B892-4A66-9F4C-42491847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612" y="656947"/>
            <a:ext cx="8494776" cy="5143500"/>
          </a:xfrm>
          <a:solidFill>
            <a:srgbClr val="3E628A"/>
          </a:solidFill>
        </p:spPr>
        <p:txBody>
          <a:bodyPr anchor="ctr" anchorCtr="1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2800" b="1" dirty="0">
                <a:solidFill>
                  <a:schemeClr val="bg1"/>
                </a:solidFill>
              </a:rPr>
              <a:t>Which impact will geopolitical tensions between importing and exporting regions have on European LNG supply if global LNG trade were to be used as a political weapon?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74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8907CFC-E65A-467F-AFCC-BFAD08AE7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en-US"/>
              <a:t>Method</a:t>
            </a:r>
            <a:r>
              <a:rPr lang="de-AT"/>
              <a:t> </a:t>
            </a:r>
            <a:r>
              <a:rPr lang="de-AT" dirty="0"/>
              <a:t>(I)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8D04C61-1ED0-4FCD-BC51-A48AFDB0725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focus on European supply and associated costs in 2040 under two scenarios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impact of political tensions -&gt; detailed analysis of LNG flows and supply costs for five cases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specifically looking at Europe</a:t>
            </a:r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8972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8907CFC-E65A-467F-AFCC-BFAD08AE7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en-US" dirty="0"/>
              <a:t>Method</a:t>
            </a:r>
            <a:r>
              <a:rPr lang="de-AT" dirty="0"/>
              <a:t> (II)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8D04C61-1ED0-4FCD-BC51-A48AFDB0725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tailor-made (and simplified) optimization model</a:t>
            </a:r>
          </a:p>
          <a:p>
            <a:pPr lvl="1">
              <a:buFont typeface="Cambria Math" panose="02040503050406030204" pitchFamily="18" charset="0"/>
              <a:buChar char="-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minimizing DES costs + alternative supply</a:t>
            </a:r>
          </a:p>
          <a:p>
            <a:pPr lvl="1">
              <a:buFont typeface="Cambria Math" panose="02040503050406030204" pitchFamily="18" charset="0"/>
              <a:buChar char="-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considering increasing LNG demand in developing countries</a:t>
            </a:r>
          </a:p>
          <a:p>
            <a:pPr lvl="1">
              <a:buFont typeface="Cambria Math" panose="02040503050406030204" pitchFamily="18" charset="0"/>
              <a:buChar char="-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subject to six (standard) constraints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7</a:t>
            </a:fld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C5AF7D-6FC0-48BA-A1B0-ED23725BF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935" y="3826276"/>
            <a:ext cx="8717758" cy="1377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50E38AD5-55A5-49D7-8F45-9CE024F13195}"/>
                  </a:ext>
                </a:extLst>
              </p:cNvPr>
              <p:cNvSpPr/>
              <p:nvPr/>
            </p:nvSpPr>
            <p:spPr>
              <a:xfrm>
                <a:off x="6400800" y="754524"/>
                <a:ext cx="6781819" cy="1088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A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de-A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A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A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AT" sz="14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Quantity</a:t>
                </a:r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AT" sz="14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LNG </a:t>
                </a:r>
                <a:r>
                  <a:rPr lang="de-AT" sz="14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exchanged</a:t>
                </a:r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AT" sz="14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AT" sz="14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exporter</a:t>
                </a:r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AT" sz="14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import</a:t>
                </a:r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de-AT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AT" sz="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de-AT" sz="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endParaRPr lang="de-AT" sz="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𝐷𝐸𝑆</m:t>
                        </m:r>
                      </m:e>
                      <m:sub>
                        <m:r>
                          <a:rPr lang="de-A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A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A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A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AT" sz="14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Delivered</a:t>
                </a:r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ex-</a:t>
                </a:r>
                <a:r>
                  <a:rPr lang="de-AT" sz="14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ship</a:t>
                </a:r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AT" sz="14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costs</a:t>
                </a:r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AT" sz="14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br>
                  <a:rPr lang="de-AT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de-AT" sz="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de-AT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AT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AT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50E38AD5-55A5-49D7-8F45-9CE024F1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754524"/>
                <a:ext cx="6781819" cy="1088098"/>
              </a:xfrm>
              <a:prstGeom prst="rect">
                <a:avLst/>
              </a:prstGeom>
              <a:blipFill>
                <a:blip r:embed="rId7"/>
                <a:stretch>
                  <a:fillRect t="-44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00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8907CFC-E65A-467F-AFCC-BFAD08AE7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en-US" dirty="0"/>
              <a:t>Method</a:t>
            </a:r>
            <a:r>
              <a:rPr lang="de-AT" dirty="0"/>
              <a:t> (III)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8D04C61-1ED0-4FCD-BC51-A48AFDB0725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baseline assumptions for future demand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61937" lvl="1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020160F-2D80-4139-9156-9F5A507E0AA7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3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en-US" sz="1400" dirty="0"/>
              <a:t>[58]: WEO based on Global Energy and Climate(GEC) Model, IEA (2023) [Net Zero Emissions by 2050]</a:t>
            </a:r>
          </a:p>
          <a:p>
            <a:r>
              <a:rPr lang="en-US" sz="1400" dirty="0"/>
              <a:t>[59]: Energy Outlook, BP (2023) [New Momentum]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8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77B6A50-3EEE-493D-9BF8-283BE49F3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460" y="3138861"/>
            <a:ext cx="7469080" cy="20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9</a:t>
            </a:fld>
            <a:endParaRPr lang="de-AT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649FC00-2466-4C45-A7E3-06FD2709402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303934" y="308208"/>
            <a:ext cx="5969474" cy="1041197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9D4048-B892-4A66-9F4C-42491847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612" y="656947"/>
            <a:ext cx="8494776" cy="5143500"/>
          </a:xfrm>
          <a:solidFill>
            <a:srgbClr val="3E628A"/>
          </a:solidFill>
        </p:spPr>
        <p:txBody>
          <a:bodyPr anchor="ctr" anchorCtr="1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How will Europe meet its expected LNG demand in 2040 given increased global LNG demand driven primarily by developing countries?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Two possible futures.</a:t>
            </a:r>
          </a:p>
        </p:txBody>
      </p:sp>
    </p:spTree>
    <p:extLst>
      <p:ext uri="{BB962C8B-B14F-4D97-AF65-F5344CB8AC3E}">
        <p14:creationId xmlns:p14="http://schemas.microsoft.com/office/powerpoint/2010/main" val="2964673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LANG_DEF" val="3079"/>
  <p:tag name="LANG_NAME" val="German Austria"/>
  <p:tag name="MASTCOUNT" val="1"/>
  <p:tag name="DES1LAYOUTCOUNT" val="33"/>
  <p:tag name="LINGO_COUNT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heme/theme1.xml><?xml version="1.0" encoding="utf-8"?>
<a:theme xmlns:a="http://schemas.openxmlformats.org/drawingml/2006/main" name="TU Wien">
  <a:themeElements>
    <a:clrScheme name="TU Wien">
      <a:dk1>
        <a:srgbClr val="000000"/>
      </a:dk1>
      <a:lt1>
        <a:srgbClr val="FFFFFF"/>
      </a:lt1>
      <a:dk2>
        <a:srgbClr val="006699"/>
      </a:dk2>
      <a:lt2>
        <a:srgbClr val="DFF2FD"/>
      </a:lt2>
      <a:accent1>
        <a:srgbClr val="006699"/>
      </a:accent1>
      <a:accent2>
        <a:srgbClr val="72ADD5"/>
      </a:accent2>
      <a:accent3>
        <a:srgbClr val="A6D5EC"/>
      </a:accent3>
      <a:accent4>
        <a:srgbClr val="DFF2FD"/>
      </a:accent4>
      <a:accent5>
        <a:srgbClr val="646363"/>
      </a:accent5>
      <a:accent6>
        <a:srgbClr val="5485AB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5485AB"/>
    </a:custClr>
    <a:custClr name="Blau 2">
      <a:srgbClr val="72ADD5"/>
    </a:custClr>
    <a:custClr name="Blau 3">
      <a:srgbClr val="A6D5EC"/>
    </a:custClr>
    <a:custClr name="Blau 4">
      <a:srgbClr val="DFF2FD"/>
    </a:custClr>
    <a:custClr name="Grün 1">
      <a:srgbClr val="007E71"/>
    </a:custClr>
    <a:custClr name="Grün 2">
      <a:srgbClr val="6AAAA5"/>
    </a:custClr>
    <a:custClr name="Grün 3">
      <a:srgbClr val="A2C6C2"/>
    </a:custClr>
    <a:custClr name="Grün 4">
      <a:srgbClr val="E9F1F0"/>
    </a:custClr>
    <a:custClr name="Magenta 1">
      <a:srgbClr val="BA4682"/>
    </a:custClr>
    <a:custClr name="Magenta 2">
      <a:srgbClr val="CD81A8"/>
    </a:custClr>
    <a:custClr name="Magenta 3">
      <a:srgbClr val="DFAFCA"/>
    </a:custClr>
    <a:custClr name="Magenta 4">
      <a:srgbClr val="F5E5EF"/>
    </a:custClr>
    <a:custClr name="Orange 1">
      <a:srgbClr val="E18922"/>
    </a:custClr>
    <a:custClr name="Orange 2">
      <a:srgbClr val="EEB473"/>
    </a:custClr>
    <a:custClr name="Orange 3">
      <a:srgbClr val="F5D0A8"/>
    </a:custClr>
    <a:custClr name="Orange 4">
      <a:srgbClr val="FDEFE1"/>
    </a:custClr>
    <a:custClr name="Grau 1">
      <a:srgbClr val="646363"/>
    </a:custClr>
    <a:custClr name="Grau 2">
      <a:srgbClr val="9D9D9C"/>
    </a:custClr>
    <a:custClr name="Grau 3">
      <a:srgbClr val="D0D0D0"/>
    </a:custClr>
    <a:custClr name="Grau 4">
      <a:srgbClr val="EDEDED"/>
    </a:custClr>
  </a:custClrLst>
  <a:extLst>
    <a:ext uri="{05A4C25C-085E-4340-85A3-A5531E510DB2}">
      <thm15:themeFamily xmlns:thm15="http://schemas.microsoft.com/office/thememl/2012/main" name="TUW_Musterpraesentation.potx" id="{2E710E09-D0C1-444E-9EE2-99D6F66FD162}" vid="{BCCD5661-7924-46E1-AD3D-9AC2BD2CC4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TUW_Musterpraesentation</Template>
  <TotalTime>0</TotalTime>
  <Words>867</Words>
  <Application>Microsoft Office PowerPoint</Application>
  <PresentationFormat>Breitbild</PresentationFormat>
  <Paragraphs>199</Paragraphs>
  <Slides>32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Cambria Math</vt:lpstr>
      <vt:lpstr>Calibri</vt:lpstr>
      <vt:lpstr>Roboto</vt:lpstr>
      <vt:lpstr>Arial</vt:lpstr>
      <vt:lpstr>TU Wien</vt:lpstr>
      <vt:lpstr>Modeling Europe’s role in the global LNG market 2040</vt:lpstr>
      <vt:lpstr>PowerPoint-Präsentation</vt:lpstr>
      <vt:lpstr>PowerPoint-Präsentation</vt:lpstr>
      <vt:lpstr>PowerPoint-Präsentation</vt:lpstr>
      <vt:lpstr>PowerPoint-Präsentation</vt:lpstr>
      <vt:lpstr>Method (I)</vt:lpstr>
      <vt:lpstr>Method (II)</vt:lpstr>
      <vt:lpstr>Method (III)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Scenario effects, net zero</vt:lpstr>
      <vt:lpstr>PowerPoint-Präsentation</vt:lpstr>
      <vt:lpstr>PowerPoint-Präsentation</vt:lpstr>
      <vt:lpstr>PowerPoint-Präsentation</vt:lpstr>
      <vt:lpstr>Conclusions</vt:lpstr>
      <vt:lpstr>Contact</vt:lpstr>
      <vt:lpstr>Back up</vt:lpstr>
      <vt:lpstr>PowerPoint-Präsentation</vt:lpstr>
      <vt:lpstr>PowerPoint-Präsentation</vt:lpstr>
      <vt:lpstr>PowerPoint-Präsentation</vt:lpstr>
      <vt:lpstr>PowerPoint-Präsentation</vt:lpstr>
      <vt:lpstr>Scenario effects, net zero</vt:lpstr>
      <vt:lpstr>PowerPoint-Präsentation</vt:lpstr>
      <vt:lpstr>Scenario effects, persistent</vt:lpstr>
      <vt:lpstr>Monte Carlo, average costs</vt:lpstr>
      <vt:lpstr>Monte Carlo, marginal costs</vt:lpstr>
      <vt:lpstr>Monte Carlo, domestic with CCS</vt:lpstr>
      <vt:lpstr>PowerPoint-Präsentation</vt:lpstr>
      <vt:lpstr>PowerPoint-Präsentation</vt:lpstr>
    </vt:vector>
  </TitlesOfParts>
  <Company>Technische Universität Wien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Materials in energy system modeling</dc:title>
  <dc:creator>Sebastian Zwickl (TUW-EEG)</dc:creator>
  <cp:lastModifiedBy>Zwickl-Bernhard, Sebastian</cp:lastModifiedBy>
  <cp:revision>63</cp:revision>
  <dcterms:created xsi:type="dcterms:W3CDTF">2024-08-27T13:44:39Z</dcterms:created>
  <dcterms:modified xsi:type="dcterms:W3CDTF">2024-09-25T11:18:04Z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0x01010047F7283A7873274F8E189EC753F03E5A</vt:lpwstr>
  </property>
</Properties>
</file>